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2"/>
  </p:notesMasterIdLst>
  <p:sldIdLst>
    <p:sldId id="256" r:id="rId2"/>
    <p:sldId id="258" r:id="rId3"/>
    <p:sldId id="259" r:id="rId4"/>
    <p:sldId id="284" r:id="rId5"/>
    <p:sldId id="262" r:id="rId6"/>
    <p:sldId id="278" r:id="rId7"/>
    <p:sldId id="285" r:id="rId8"/>
    <p:sldId id="264" r:id="rId9"/>
    <p:sldId id="287" r:id="rId10"/>
    <p:sldId id="260" r:id="rId11"/>
    <p:sldId id="279" r:id="rId12"/>
    <p:sldId id="288" r:id="rId13"/>
    <p:sldId id="293" r:id="rId14"/>
    <p:sldId id="289" r:id="rId15"/>
    <p:sldId id="281" r:id="rId16"/>
    <p:sldId id="271" r:id="rId17"/>
    <p:sldId id="275" r:id="rId18"/>
    <p:sldId id="286" r:id="rId19"/>
    <p:sldId id="265" r:id="rId20"/>
    <p:sldId id="294" r:id="rId21"/>
    <p:sldId id="295" r:id="rId22"/>
    <p:sldId id="296" r:id="rId23"/>
    <p:sldId id="297" r:id="rId24"/>
    <p:sldId id="274" r:id="rId25"/>
    <p:sldId id="273" r:id="rId26"/>
    <p:sldId id="270" r:id="rId27"/>
    <p:sldId id="291" r:id="rId28"/>
    <p:sldId id="272" r:id="rId29"/>
    <p:sldId id="292" r:id="rId30"/>
    <p:sldId id="283"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Catamaran Light" panose="020B0604020202020204" charset="0"/>
      <p:regular r:id="rId37"/>
      <p:bold r:id="rId38"/>
    </p:embeddedFont>
    <p:embeddedFont>
      <p:font typeface="Fira Sans Extra Condensed Medium" panose="020B0604020202020204" charset="0"/>
      <p:regular r:id="rId39"/>
      <p:bold r:id="rId40"/>
      <p:italic r:id="rId41"/>
      <p:boldItalic r:id="rId42"/>
    </p:embeddedFont>
    <p:embeddedFont>
      <p:font typeface="Livvic" panose="020B0604020202020204"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A4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29C660-25A9-4979-96B2-70E92633347F}">
  <a:tblStyle styleId="{9729C660-25A9-4979-96B2-70E9263334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162" autoAdjust="0"/>
  </p:normalViewPr>
  <p:slideViewPr>
    <p:cSldViewPr snapToGrid="0">
      <p:cViewPr varScale="1">
        <p:scale>
          <a:sx n="89" d="100"/>
          <a:sy n="89" d="100"/>
        </p:scale>
        <p:origin x="76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julio\Downloads\Prueba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ulio\Downloads\Prueba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ulio\Downloads\Prueba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1" i="0" u="none" strike="noStrike" kern="1200" cap="all" spc="50" baseline="0">
                <a:solidFill>
                  <a:schemeClr val="tx1">
                    <a:lumMod val="65000"/>
                    <a:lumOff val="35000"/>
                  </a:schemeClr>
                </a:solidFill>
                <a:latin typeface="+mn-lt"/>
                <a:ea typeface="+mn-ea"/>
                <a:cs typeface="+mn-cs"/>
              </a:defRPr>
            </a:pPr>
            <a:r>
              <a:rPr lang="es-MX"/>
              <a:t>Captación de Voz con parámetros óptimos</a:t>
            </a:r>
          </a:p>
        </c:rich>
      </c:tx>
      <c:layout>
        <c:manualLayout>
          <c:xMode val="edge"/>
          <c:yMode val="edge"/>
          <c:x val="0.28263977234202331"/>
          <c:y val="1.2598909751665657E-2"/>
        </c:manualLayout>
      </c:layout>
      <c:overlay val="0"/>
      <c:spPr>
        <a:noFill/>
        <a:ln>
          <a:noFill/>
        </a:ln>
        <a:effectLst/>
      </c:spPr>
      <c:txPr>
        <a:bodyPr rot="0" spcFirstLastPara="1" vertOverflow="ellipsis" vert="horz" wrap="square" anchor="ctr" anchorCtr="1"/>
        <a:lstStyle/>
        <a:p>
          <a:pPr>
            <a:defRPr sz="1320" b="1" i="0" u="none" strike="noStrike" kern="1200" cap="all" spc="50" baseline="0">
              <a:solidFill>
                <a:schemeClr val="tx1">
                  <a:lumMod val="65000"/>
                  <a:lumOff val="35000"/>
                </a:schemeClr>
              </a:solidFill>
              <a:latin typeface="+mn-lt"/>
              <a:ea typeface="+mn-ea"/>
              <a:cs typeface="+mn-cs"/>
            </a:defRPr>
          </a:pPr>
          <a:endParaRPr lang="es-MX"/>
        </a:p>
      </c:txPr>
    </c:title>
    <c:autoTitleDeleted val="0"/>
    <c:plotArea>
      <c:layout>
        <c:manualLayout>
          <c:layoutTarget val="inner"/>
          <c:xMode val="edge"/>
          <c:yMode val="edge"/>
          <c:x val="0.5230734997638653"/>
          <c:y val="0.17203914256650008"/>
          <c:w val="0.36744053672865185"/>
          <c:h val="0.82358795619798986"/>
        </c:manualLayout>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DD0-4924-AE82-3762544E772B}"/>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DD0-4924-AE82-3762544E772B}"/>
              </c:ext>
            </c:extLst>
          </c:dPt>
          <c:dLbls>
            <c:spPr>
              <a:noFill/>
              <a:ln>
                <a:noFill/>
              </a:ln>
              <a:effectLst/>
            </c:spPr>
            <c:txPr>
              <a:bodyPr rot="0" spcFirstLastPara="1" vertOverflow="ellipsis" vert="horz" wrap="square" anchor="ctr" anchorCtr="1"/>
              <a:lstStyle/>
              <a:p>
                <a:pPr>
                  <a:defRPr sz="1100" b="1" i="0" u="none" strike="noStrike" kern="1200" baseline="0">
                    <a:solidFill>
                      <a:schemeClr val="lt1"/>
                    </a:solidFill>
                    <a:latin typeface="+mn-lt"/>
                    <a:ea typeface="+mn-ea"/>
                    <a:cs typeface="+mn-cs"/>
                  </a:defRPr>
                </a:pPr>
                <a:endParaRPr lang="es-MX"/>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multiLvlStrRef>
              <c:f>Hoja1!$I$6:$J$7</c:f>
              <c:multiLvlStrCache>
                <c:ptCount val="2"/>
                <c:lvl>
                  <c:pt idx="0">
                    <c:v>Correctas</c:v>
                  </c:pt>
                  <c:pt idx="1">
                    <c:v>Incorrectas</c:v>
                  </c:pt>
                </c:lvl>
                <c:lvl>
                  <c:pt idx="0">
                    <c:v>Voz (Optimos)</c:v>
                  </c:pt>
                </c:lvl>
              </c:multiLvlStrCache>
            </c:multiLvlStrRef>
          </c:cat>
          <c:val>
            <c:numRef>
              <c:f>Hoja1!$I$8:$J$8</c:f>
              <c:numCache>
                <c:formatCode>General</c:formatCode>
                <c:ptCount val="2"/>
                <c:pt idx="0">
                  <c:v>28</c:v>
                </c:pt>
                <c:pt idx="1">
                  <c:v>2</c:v>
                </c:pt>
              </c:numCache>
            </c:numRef>
          </c:val>
          <c:extLst>
            <c:ext xmlns:c16="http://schemas.microsoft.com/office/drawing/2014/chart" uri="{C3380CC4-5D6E-409C-BE32-E72D297353CC}">
              <c16:uniqueId val="{00000004-2DD0-4924-AE82-3762544E772B}"/>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19274367645048446"/>
          <c:y val="0.31738146577831616"/>
          <c:w val="0.30248962655601663"/>
          <c:h val="0.45321463001184015"/>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sz="1100"/>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1" i="0" u="none" strike="noStrike" kern="1200" cap="all" spc="50" baseline="0">
                <a:solidFill>
                  <a:schemeClr val="tx1">
                    <a:lumMod val="65000"/>
                    <a:lumOff val="35000"/>
                  </a:schemeClr>
                </a:solidFill>
                <a:latin typeface="+mn-lt"/>
                <a:ea typeface="+mn-ea"/>
                <a:cs typeface="+mn-cs"/>
              </a:defRPr>
            </a:pPr>
            <a:r>
              <a:rPr lang="es-MX"/>
              <a:t>Captación de voz con ruido de fondo </a:t>
            </a:r>
          </a:p>
        </c:rich>
      </c:tx>
      <c:layout>
        <c:manualLayout>
          <c:xMode val="edge"/>
          <c:yMode val="edge"/>
          <c:x val="0.23986655811200844"/>
          <c:y val="3.3100647634585548E-2"/>
        </c:manualLayout>
      </c:layout>
      <c:overlay val="0"/>
      <c:spPr>
        <a:noFill/>
        <a:ln>
          <a:noFill/>
        </a:ln>
        <a:effectLst/>
      </c:spPr>
      <c:txPr>
        <a:bodyPr rot="0" spcFirstLastPara="1" vertOverflow="ellipsis" vert="horz" wrap="square" anchor="ctr" anchorCtr="1"/>
        <a:lstStyle/>
        <a:p>
          <a:pPr>
            <a:defRPr sz="1260" b="1" i="0" u="none" strike="noStrike" kern="1200" cap="all" spc="50" baseline="0">
              <a:solidFill>
                <a:schemeClr val="tx1">
                  <a:lumMod val="65000"/>
                  <a:lumOff val="35000"/>
                </a:schemeClr>
              </a:solidFill>
              <a:latin typeface="+mn-lt"/>
              <a:ea typeface="+mn-ea"/>
              <a:cs typeface="+mn-cs"/>
            </a:defRPr>
          </a:pPr>
          <a:endParaRPr lang="es-MX"/>
        </a:p>
      </c:txPr>
    </c:title>
    <c:autoTitleDeleted val="0"/>
    <c:plotArea>
      <c:layout>
        <c:manualLayout>
          <c:layoutTarget val="inner"/>
          <c:xMode val="edge"/>
          <c:yMode val="edge"/>
          <c:x val="0.52582050823192561"/>
          <c:y val="0.14822310546327469"/>
          <c:w val="0.3130919828203293"/>
          <c:h val="0.84709057395443821"/>
        </c:manualLayout>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E09B-46E2-AC6D-8F252FD6DBF9}"/>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09B-46E2-AC6D-8F252FD6DBF9}"/>
              </c:ext>
            </c:extLst>
          </c:dPt>
          <c:dLbls>
            <c:spPr>
              <a:noFill/>
              <a:ln>
                <a:noFill/>
              </a:ln>
              <a:effectLst/>
            </c:spPr>
            <c:txPr>
              <a:bodyPr rot="0" spcFirstLastPara="1" vertOverflow="ellipsis" vert="horz" wrap="square" anchor="ctr" anchorCtr="1"/>
              <a:lstStyle/>
              <a:p>
                <a:pPr>
                  <a:defRPr sz="1050" b="1" i="0" u="none" strike="noStrike" kern="1200" baseline="0">
                    <a:solidFill>
                      <a:schemeClr val="lt1"/>
                    </a:solidFill>
                    <a:latin typeface="+mn-lt"/>
                    <a:ea typeface="+mn-ea"/>
                    <a:cs typeface="+mn-cs"/>
                  </a:defRPr>
                </a:pPr>
                <a:endParaRPr lang="es-MX"/>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multiLvlStrRef>
              <c:f>Hoja1!$I$10:$J$11</c:f>
              <c:multiLvlStrCache>
                <c:ptCount val="2"/>
                <c:lvl>
                  <c:pt idx="0">
                    <c:v>Correctas</c:v>
                  </c:pt>
                  <c:pt idx="1">
                    <c:v>Incorrectas</c:v>
                  </c:pt>
                </c:lvl>
                <c:lvl>
                  <c:pt idx="0">
                    <c:v>Voz (Ruido)</c:v>
                  </c:pt>
                </c:lvl>
              </c:multiLvlStrCache>
            </c:multiLvlStrRef>
          </c:cat>
          <c:val>
            <c:numRef>
              <c:f>Hoja1!$I$12:$J$12</c:f>
              <c:numCache>
                <c:formatCode>General</c:formatCode>
                <c:ptCount val="2"/>
                <c:pt idx="0">
                  <c:v>4</c:v>
                </c:pt>
                <c:pt idx="1">
                  <c:v>6</c:v>
                </c:pt>
              </c:numCache>
            </c:numRef>
          </c:val>
          <c:extLst>
            <c:ext xmlns:c16="http://schemas.microsoft.com/office/drawing/2014/chart" uri="{C3380CC4-5D6E-409C-BE32-E72D297353CC}">
              <c16:uniqueId val="{00000004-E09B-46E2-AC6D-8F252FD6DBF9}"/>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15618021194316109"/>
          <c:y val="0.3596846301148679"/>
          <c:w val="0.26929460580912867"/>
          <c:h val="0.43767690642177398"/>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sz="1050"/>
      </a:pPr>
      <a:endParaRPr lang="es-MX"/>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1" i="0" u="none" strike="noStrike" kern="1200" cap="all" spc="50" baseline="0">
                <a:solidFill>
                  <a:schemeClr val="tx1">
                    <a:lumMod val="65000"/>
                    <a:lumOff val="35000"/>
                  </a:schemeClr>
                </a:solidFill>
                <a:latin typeface="+mn-lt"/>
                <a:ea typeface="+mn-ea"/>
                <a:cs typeface="+mn-cs"/>
              </a:defRPr>
            </a:pPr>
            <a:r>
              <a:rPr lang="es-MX"/>
              <a:t>Captación de voz con cambio de velocidad en la petición dictada</a:t>
            </a:r>
          </a:p>
        </c:rich>
      </c:tx>
      <c:layout>
        <c:manualLayout>
          <c:xMode val="edge"/>
          <c:yMode val="edge"/>
          <c:x val="0.24167011454582574"/>
          <c:y val="9.6107131766216148E-3"/>
        </c:manualLayout>
      </c:layout>
      <c:overlay val="0"/>
      <c:spPr>
        <a:noFill/>
        <a:ln>
          <a:noFill/>
        </a:ln>
        <a:effectLst/>
      </c:spPr>
      <c:txPr>
        <a:bodyPr rot="0" spcFirstLastPara="1" vertOverflow="ellipsis" vert="horz" wrap="square" anchor="ctr" anchorCtr="1"/>
        <a:lstStyle/>
        <a:p>
          <a:pPr>
            <a:defRPr sz="1260" b="1" i="0" u="none" strike="noStrike" kern="1200" cap="all" spc="50" baseline="0">
              <a:solidFill>
                <a:schemeClr val="tx1">
                  <a:lumMod val="65000"/>
                  <a:lumOff val="35000"/>
                </a:schemeClr>
              </a:solidFill>
              <a:latin typeface="+mn-lt"/>
              <a:ea typeface="+mn-ea"/>
              <a:cs typeface="+mn-cs"/>
            </a:defRPr>
          </a:pPr>
          <a:endParaRPr lang="es-MX"/>
        </a:p>
      </c:txPr>
    </c:title>
    <c:autoTitleDeleted val="0"/>
    <c:plotArea>
      <c:layout>
        <c:manualLayout>
          <c:layoutTarget val="inner"/>
          <c:xMode val="edge"/>
          <c:yMode val="edge"/>
          <c:x val="0.53616066893024261"/>
          <c:y val="0.21908591832621122"/>
          <c:w val="0.29702647393543774"/>
          <c:h val="0.78091408167378884"/>
        </c:manualLayout>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3B34-41D4-B62D-722D797CA7F3}"/>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3B34-41D4-B62D-722D797CA7F3}"/>
              </c:ext>
            </c:extLst>
          </c:dPt>
          <c:dLbls>
            <c:spPr>
              <a:noFill/>
              <a:ln>
                <a:noFill/>
              </a:ln>
              <a:effectLst/>
            </c:spPr>
            <c:txPr>
              <a:bodyPr rot="0" spcFirstLastPara="1" vertOverflow="ellipsis" vert="horz" wrap="square" anchor="ctr" anchorCtr="1"/>
              <a:lstStyle/>
              <a:p>
                <a:pPr>
                  <a:defRPr sz="1050" b="1" i="0" u="none" strike="noStrike" kern="1200" baseline="0">
                    <a:solidFill>
                      <a:schemeClr val="lt1"/>
                    </a:solidFill>
                    <a:latin typeface="+mn-lt"/>
                    <a:ea typeface="+mn-ea"/>
                    <a:cs typeface="+mn-cs"/>
                  </a:defRPr>
                </a:pPr>
                <a:endParaRPr lang="es-MX"/>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multiLvlStrRef>
              <c:f>Hoja1!$I$14:$J$15</c:f>
              <c:multiLvlStrCache>
                <c:ptCount val="2"/>
                <c:lvl>
                  <c:pt idx="0">
                    <c:v>Correctas</c:v>
                  </c:pt>
                  <c:pt idx="1">
                    <c:v>Incorrectas</c:v>
                  </c:pt>
                </c:lvl>
                <c:lvl>
                  <c:pt idx="0">
                    <c:v>Voz (Velocidades)</c:v>
                  </c:pt>
                </c:lvl>
              </c:multiLvlStrCache>
            </c:multiLvlStrRef>
          </c:cat>
          <c:val>
            <c:numRef>
              <c:f>Hoja1!$I$16:$J$16</c:f>
              <c:numCache>
                <c:formatCode>General</c:formatCode>
                <c:ptCount val="2"/>
                <c:pt idx="0">
                  <c:v>7</c:v>
                </c:pt>
                <c:pt idx="1">
                  <c:v>3</c:v>
                </c:pt>
              </c:numCache>
            </c:numRef>
          </c:val>
          <c:extLst>
            <c:ext xmlns:c16="http://schemas.microsoft.com/office/drawing/2014/chart" uri="{C3380CC4-5D6E-409C-BE32-E72D297353CC}">
              <c16:uniqueId val="{00000004-3B34-41D4-B62D-722D797CA7F3}"/>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15850016679818132"/>
          <c:y val="0.29270058664763221"/>
          <c:w val="0.3353406083575653"/>
          <c:h val="0.57436650308187687"/>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sz="1050"/>
      </a:pPr>
      <a:endParaRPr lang="es-MX"/>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1" i="0" u="none" strike="noStrike" kern="1200" cap="all" spc="50" baseline="0">
                <a:solidFill>
                  <a:schemeClr val="tx1">
                    <a:lumMod val="65000"/>
                    <a:lumOff val="35000"/>
                  </a:schemeClr>
                </a:solidFill>
                <a:latin typeface="+mn-lt"/>
                <a:ea typeface="+mn-ea"/>
                <a:cs typeface="+mn-cs"/>
              </a:defRPr>
            </a:pPr>
            <a:r>
              <a:rPr lang="es-MX"/>
              <a:t>Consultas realizadas en internet</a:t>
            </a:r>
          </a:p>
        </c:rich>
      </c:tx>
      <c:layout>
        <c:manualLayout>
          <c:xMode val="edge"/>
          <c:yMode val="edge"/>
          <c:x val="0.30285426026228335"/>
          <c:y val="3.5641902716315246E-2"/>
        </c:manualLayout>
      </c:layout>
      <c:overlay val="0"/>
      <c:spPr>
        <a:noFill/>
        <a:ln>
          <a:noFill/>
        </a:ln>
        <a:effectLst/>
      </c:spPr>
      <c:txPr>
        <a:bodyPr rot="0" spcFirstLastPara="1" vertOverflow="ellipsis" vert="horz" wrap="square" anchor="ctr" anchorCtr="1"/>
        <a:lstStyle/>
        <a:p>
          <a:pPr>
            <a:defRPr sz="1260" b="1" i="0" u="none" strike="noStrike" kern="1200" cap="all" spc="50" baseline="0">
              <a:solidFill>
                <a:schemeClr val="tx1">
                  <a:lumMod val="65000"/>
                  <a:lumOff val="35000"/>
                </a:schemeClr>
              </a:solidFill>
              <a:latin typeface="+mn-lt"/>
              <a:ea typeface="+mn-ea"/>
              <a:cs typeface="+mn-cs"/>
            </a:defRPr>
          </a:pPr>
          <a:endParaRPr lang="es-MX"/>
        </a:p>
      </c:txPr>
    </c:title>
    <c:autoTitleDeleted val="0"/>
    <c:plotArea>
      <c:layout>
        <c:manualLayout>
          <c:layoutTarget val="inner"/>
          <c:xMode val="edge"/>
          <c:yMode val="edge"/>
          <c:x val="0.54960799028823237"/>
          <c:y val="0.18155848846673217"/>
          <c:w val="0.38020424161954269"/>
          <c:h val="0.81844151153326783"/>
        </c:manualLayout>
      </c:layout>
      <c:pieChart>
        <c:varyColors val="1"/>
        <c:ser>
          <c:idx val="0"/>
          <c:order val="0"/>
          <c:dPt>
            <c:idx val="0"/>
            <c:bubble3D val="0"/>
            <c:explosion val="5"/>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0358-4562-B3EE-11286C5EC6B1}"/>
              </c:ext>
            </c:extLst>
          </c:dPt>
          <c:dPt>
            <c:idx val="1"/>
            <c:bubble3D val="0"/>
            <c:explosion val="4"/>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0358-4562-B3EE-11286C5EC6B1}"/>
              </c:ext>
            </c:extLst>
          </c:dPt>
          <c:dLbls>
            <c:spPr>
              <a:noFill/>
              <a:ln>
                <a:noFill/>
              </a:ln>
              <a:effectLst/>
            </c:spPr>
            <c:txPr>
              <a:bodyPr rot="0" spcFirstLastPara="1" vertOverflow="ellipsis" vert="horz" wrap="square" anchor="ctr" anchorCtr="1"/>
              <a:lstStyle/>
              <a:p>
                <a:pPr>
                  <a:defRPr sz="1050" b="1" i="0" u="none" strike="noStrike" kern="1200" baseline="0">
                    <a:solidFill>
                      <a:schemeClr val="lt1"/>
                    </a:solidFill>
                    <a:latin typeface="+mn-lt"/>
                    <a:ea typeface="+mn-ea"/>
                    <a:cs typeface="+mn-cs"/>
                  </a:defRPr>
                </a:pPr>
                <a:endParaRPr lang="es-MX"/>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Hoja1!$I$3:$J$3</c:f>
              <c:strCache>
                <c:ptCount val="2"/>
                <c:pt idx="0">
                  <c:v>Correctas</c:v>
                </c:pt>
                <c:pt idx="1">
                  <c:v>Incorrectas</c:v>
                </c:pt>
              </c:strCache>
              <c:extLst/>
            </c:strRef>
          </c:cat>
          <c:val>
            <c:numRef>
              <c:f>Hoja1!$I$4:$J$4</c:f>
              <c:numCache>
                <c:formatCode>General</c:formatCode>
                <c:ptCount val="2"/>
                <c:pt idx="0">
                  <c:v>45</c:v>
                </c:pt>
                <c:pt idx="1">
                  <c:v>5</c:v>
                </c:pt>
              </c:numCache>
            </c:numRef>
          </c:val>
          <c:extLst>
            <c:ext xmlns:c16="http://schemas.microsoft.com/office/drawing/2014/chart" uri="{C3380CC4-5D6E-409C-BE32-E72D297353CC}">
              <c16:uniqueId val="{00000004-0358-4562-B3EE-11286C5EC6B1}"/>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0.29844847607364383"/>
          <c:y val="0.35921939555636218"/>
          <c:w val="0.23579246577580293"/>
          <c:h val="0.3593280197773443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sz="1050"/>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3e13d9a7e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33e13d9a7e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3e13d9a7e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33e13d9a7e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554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3e13d9a7e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33e13d9a7e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802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092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5158d5a3ec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5158d5a3ec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656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158d5a3e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158d5a3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5925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158d5a3e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158d5a3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4531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158d5a3e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158d5a3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40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158d5a3e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158d5a3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846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158d5a3e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158d5a3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158d5a3e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158d5a3e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716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3e13d9a7e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3e13d9a7e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345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154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3e13d9a7e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3e13d9a7e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267981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34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4">
  <p:cSld name="CUSTOM_33">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840600" y="2432150"/>
            <a:ext cx="1650300" cy="7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3" name="Google Shape;93;p17"/>
          <p:cNvSpPr txBox="1">
            <a:spLocks noGrp="1"/>
          </p:cNvSpPr>
          <p:nvPr>
            <p:ph type="subTitle" idx="2"/>
          </p:nvPr>
        </p:nvSpPr>
        <p:spPr>
          <a:xfrm>
            <a:off x="4702174" y="1049093"/>
            <a:ext cx="1960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4" name="Google Shape;94;p17"/>
          <p:cNvSpPr txBox="1">
            <a:spLocks noGrp="1"/>
          </p:cNvSpPr>
          <p:nvPr>
            <p:ph type="ctrTitle"/>
          </p:nvPr>
        </p:nvSpPr>
        <p:spPr>
          <a:xfrm>
            <a:off x="-533400" y="2047350"/>
            <a:ext cx="3024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5" name="Google Shape;95;p17"/>
          <p:cNvSpPr txBox="1">
            <a:spLocks noGrp="1"/>
          </p:cNvSpPr>
          <p:nvPr>
            <p:ph type="ctrTitle" idx="3"/>
          </p:nvPr>
        </p:nvSpPr>
        <p:spPr>
          <a:xfrm>
            <a:off x="4702174" y="664293"/>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 name="Google Shape;96;p17"/>
          <p:cNvSpPr txBox="1">
            <a:spLocks noGrp="1"/>
          </p:cNvSpPr>
          <p:nvPr>
            <p:ph type="subTitle" idx="4"/>
          </p:nvPr>
        </p:nvSpPr>
        <p:spPr>
          <a:xfrm>
            <a:off x="4702174" y="3788925"/>
            <a:ext cx="2214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7"/>
          <p:cNvSpPr txBox="1">
            <a:spLocks noGrp="1"/>
          </p:cNvSpPr>
          <p:nvPr>
            <p:ph type="ctrTitle" idx="5"/>
          </p:nvPr>
        </p:nvSpPr>
        <p:spPr>
          <a:xfrm>
            <a:off x="4702174" y="3389725"/>
            <a:ext cx="24756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 name="Google Shape;98;p17"/>
          <p:cNvSpPr txBox="1">
            <a:spLocks noGrp="1"/>
          </p:cNvSpPr>
          <p:nvPr>
            <p:ph type="ctrTitle" idx="6"/>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99"/>
        <p:cNvGrpSpPr/>
        <p:nvPr/>
      </p:nvGrpSpPr>
      <p:grpSpPr>
        <a:xfrm>
          <a:off x="0" y="0"/>
          <a:ext cx="0" cy="0"/>
          <a:chOff x="0" y="0"/>
          <a:chExt cx="0" cy="0"/>
        </a:xfrm>
      </p:grpSpPr>
      <p:sp>
        <p:nvSpPr>
          <p:cNvPr id="100" name="Google Shape;100;p18"/>
          <p:cNvSpPr txBox="1">
            <a:spLocks noGrp="1"/>
          </p:cNvSpPr>
          <p:nvPr>
            <p:ph type="ctrTitle"/>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1" name="Google Shape;101;p18"/>
          <p:cNvSpPr txBox="1">
            <a:spLocks noGrp="1"/>
          </p:cNvSpPr>
          <p:nvPr>
            <p:ph type="subTitle" idx="1"/>
          </p:nvPr>
        </p:nvSpPr>
        <p:spPr>
          <a:xfrm>
            <a:off x="1579064" y="2147200"/>
            <a:ext cx="16266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2" name="Google Shape;102;p18"/>
          <p:cNvSpPr txBox="1">
            <a:spLocks noGrp="1"/>
          </p:cNvSpPr>
          <p:nvPr>
            <p:ph type="ctrTitle" idx="2"/>
          </p:nvPr>
        </p:nvSpPr>
        <p:spPr>
          <a:xfrm>
            <a:off x="1579064" y="17624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3" name="Google Shape;103;p18"/>
          <p:cNvSpPr txBox="1">
            <a:spLocks noGrp="1"/>
          </p:cNvSpPr>
          <p:nvPr>
            <p:ph type="subTitle" idx="3"/>
          </p:nvPr>
        </p:nvSpPr>
        <p:spPr>
          <a:xfrm>
            <a:off x="4068269" y="2147200"/>
            <a:ext cx="16266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4" name="Google Shape;104;p18"/>
          <p:cNvSpPr txBox="1">
            <a:spLocks noGrp="1"/>
          </p:cNvSpPr>
          <p:nvPr>
            <p:ph type="ctrTitle" idx="4"/>
          </p:nvPr>
        </p:nvSpPr>
        <p:spPr>
          <a:xfrm>
            <a:off x="3075567" y="1762400"/>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0" name="Google Shape;110;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6" r:id="rId7"/>
    <p:sldLayoutId id="2147483657"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microsoft.com/office/2007/relationships/hdphoto" Target="../media/hdphoto6.wdp"/></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microsoft.com/office/2007/relationships/hdphoto" Target="../media/hdphoto7.wdp"/></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microsoft.com/office/2007/relationships/hdphoto" Target="../media/hdphoto8.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pic>
        <p:nvPicPr>
          <p:cNvPr id="2" name="Imagen 1">
            <a:extLst>
              <a:ext uri="{FF2B5EF4-FFF2-40B4-BE49-F238E27FC236}">
                <a16:creationId xmlns:a16="http://schemas.microsoft.com/office/drawing/2014/main" id="{C1608373-B55A-4DBE-B950-46A5EF35BB7D}"/>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r="70487"/>
          <a:stretch/>
        </p:blipFill>
        <p:spPr>
          <a:xfrm>
            <a:off x="7625972" y="0"/>
            <a:ext cx="1518028" cy="5164125"/>
          </a:xfrm>
          <a:prstGeom prst="rect">
            <a:avLst/>
          </a:prstGeom>
        </p:spPr>
      </p:pic>
      <p:sp>
        <p:nvSpPr>
          <p:cNvPr id="128" name="Google Shape;128;p26"/>
          <p:cNvSpPr/>
          <p:nvPr/>
        </p:nvSpPr>
        <p:spPr>
          <a:xfrm rot="5400000">
            <a:off x="3067846" y="-1058569"/>
            <a:ext cx="1490281" cy="7625974"/>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29" name="Google Shape;129;p26"/>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n</a:t>
            </a:r>
            <a:endParaRPr dirty="0">
              <a:solidFill>
                <a:schemeClr val="lt1"/>
              </a:solidFill>
            </a:endParaRPr>
          </a:p>
        </p:txBody>
      </p:sp>
      <p:sp>
        <p:nvSpPr>
          <p:cNvPr id="130" name="Google Shape;130;p26"/>
          <p:cNvSpPr txBox="1">
            <a:spLocks noGrp="1"/>
          </p:cNvSpPr>
          <p:nvPr>
            <p:ph type="ctrTitle"/>
          </p:nvPr>
        </p:nvSpPr>
        <p:spPr>
          <a:xfrm>
            <a:off x="1156716" y="2211551"/>
            <a:ext cx="5778914" cy="10848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s-MX" sz="2000" dirty="0">
                <a:solidFill>
                  <a:schemeClr val="lt1"/>
                </a:solidFill>
              </a:rPr>
            </a:br>
            <a:r>
              <a:rPr lang="es-MX" sz="2000" dirty="0">
                <a:solidFill>
                  <a:schemeClr val="lt1"/>
                </a:solidFill>
              </a:rPr>
              <a:t>Asistente basado en Procesamiento del Lenguaje Natural para aprendizaje del lenguaje de programación Java</a:t>
            </a:r>
          </a:p>
        </p:txBody>
      </p:sp>
      <p:sp>
        <p:nvSpPr>
          <p:cNvPr id="131" name="Google Shape;131;p26"/>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Imagen 7" descr="C:\Users\Zexal_000\Pictures\tesjo.jpg">
            <a:extLst>
              <a:ext uri="{FF2B5EF4-FFF2-40B4-BE49-F238E27FC236}">
                <a16:creationId xmlns:a16="http://schemas.microsoft.com/office/drawing/2014/main" id="{0FD4D17F-6C3A-49EB-A033-B05D552A643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17282" y="235502"/>
            <a:ext cx="775970" cy="769209"/>
          </a:xfrm>
          <a:prstGeom prst="rect">
            <a:avLst/>
          </a:prstGeom>
          <a:noFill/>
          <a:ln>
            <a:noFill/>
          </a:ln>
          <a:effectLst>
            <a:outerShdw blurRad="63500" sx="102000" sy="102000" algn="ctr" rotWithShape="0">
              <a:prstClr val="black">
                <a:alpha val="40000"/>
              </a:prstClr>
            </a:outerShdw>
          </a:effectLst>
        </p:spPr>
      </p:pic>
      <p:pic>
        <p:nvPicPr>
          <p:cNvPr id="9" name="Imagen 8">
            <a:extLst>
              <a:ext uri="{FF2B5EF4-FFF2-40B4-BE49-F238E27FC236}">
                <a16:creationId xmlns:a16="http://schemas.microsoft.com/office/drawing/2014/main" id="{C7D07813-B0ED-4D76-9AD1-990EC55715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597" y="320556"/>
            <a:ext cx="1161825" cy="658193"/>
          </a:xfrm>
          <a:prstGeom prst="rect">
            <a:avLst/>
          </a:prstGeom>
        </p:spPr>
      </p:pic>
      <p:sp>
        <p:nvSpPr>
          <p:cNvPr id="11" name="Marcador de texto 3">
            <a:extLst>
              <a:ext uri="{FF2B5EF4-FFF2-40B4-BE49-F238E27FC236}">
                <a16:creationId xmlns:a16="http://schemas.microsoft.com/office/drawing/2014/main" id="{CFB74296-5C53-4460-8A1E-536C3427BA79}"/>
              </a:ext>
            </a:extLst>
          </p:cNvPr>
          <p:cNvSpPr txBox="1">
            <a:spLocks/>
          </p:cNvSpPr>
          <p:nvPr/>
        </p:nvSpPr>
        <p:spPr>
          <a:xfrm>
            <a:off x="501356" y="3683566"/>
            <a:ext cx="6991896" cy="1246937"/>
          </a:xfrm>
          <a:prstGeom prst="rect">
            <a:avLst/>
          </a:prstGeom>
        </p:spPr>
        <p:txBody>
          <a:bodyPr anchor="ct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s-MX" sz="1400" dirty="0">
                <a:solidFill>
                  <a:schemeClr val="dk1"/>
                </a:solidFill>
                <a:latin typeface="Catamaran Light"/>
                <a:cs typeface="Catamaran Light"/>
                <a:sym typeface="Catamaran Light"/>
              </a:rPr>
              <a:t>Autores:</a:t>
            </a:r>
          </a:p>
          <a:p>
            <a:pPr marL="360363" indent="-179388">
              <a:buFont typeface="Arial" panose="020B0604020202020204" pitchFamily="34" charset="0"/>
              <a:buChar char="•"/>
            </a:pPr>
            <a:r>
              <a:rPr lang="es-MX" sz="1400" dirty="0">
                <a:solidFill>
                  <a:schemeClr val="dk1"/>
                </a:solidFill>
                <a:latin typeface="Catamaran Light"/>
                <a:cs typeface="Catamaran Light"/>
                <a:sym typeface="Catamaran Light"/>
              </a:rPr>
              <a:t>Ángel Maldonado García</a:t>
            </a:r>
          </a:p>
          <a:p>
            <a:pPr marL="360363" indent="-179388">
              <a:buFont typeface="Arial" panose="020B0604020202020204" pitchFamily="34" charset="0"/>
              <a:buChar char="•"/>
            </a:pPr>
            <a:r>
              <a:rPr lang="es-MX" sz="1400" dirty="0">
                <a:solidFill>
                  <a:schemeClr val="dk1"/>
                </a:solidFill>
                <a:latin typeface="Catamaran Light"/>
                <a:cs typeface="Catamaran Light"/>
                <a:sym typeface="Catamaran Light"/>
              </a:rPr>
              <a:t>Julio Ponce Camacho</a:t>
            </a:r>
          </a:p>
          <a:p>
            <a:pPr marL="180975" indent="0" algn="r">
              <a:buNone/>
            </a:pPr>
            <a:r>
              <a:rPr lang="es-MX" sz="1400" dirty="0">
                <a:solidFill>
                  <a:schemeClr val="dk1"/>
                </a:solidFill>
                <a:latin typeface="Catamaran Light"/>
                <a:cs typeface="Catamaran Light"/>
                <a:sym typeface="Catamaran Light"/>
              </a:rPr>
              <a:t>Junio 2022</a:t>
            </a:r>
          </a:p>
        </p:txBody>
      </p:sp>
      <p:sp>
        <p:nvSpPr>
          <p:cNvPr id="13" name="CuadroTexto 12">
            <a:extLst>
              <a:ext uri="{FF2B5EF4-FFF2-40B4-BE49-F238E27FC236}">
                <a16:creationId xmlns:a16="http://schemas.microsoft.com/office/drawing/2014/main" id="{4A4B39D8-53B0-4C41-AFC5-91179994437C}"/>
              </a:ext>
            </a:extLst>
          </p:cNvPr>
          <p:cNvSpPr txBox="1"/>
          <p:nvPr/>
        </p:nvSpPr>
        <p:spPr>
          <a:xfrm>
            <a:off x="701612" y="1788671"/>
            <a:ext cx="4572000" cy="247375"/>
          </a:xfrm>
          <a:prstGeom prst="rect">
            <a:avLst/>
          </a:prstGeom>
          <a:noFill/>
        </p:spPr>
        <p:txBody>
          <a:bodyPr wrap="square">
            <a:spAutoFit/>
          </a:bodyPr>
          <a:lstStyle/>
          <a:p>
            <a:pPr marL="180975">
              <a:lnSpc>
                <a:spcPct val="70000"/>
              </a:lnSpc>
              <a:spcBef>
                <a:spcPts val="1200"/>
              </a:spcBef>
              <a:spcAft>
                <a:spcPts val="200"/>
              </a:spcAft>
              <a:buClr>
                <a:schemeClr val="accent1"/>
              </a:buClr>
              <a:buSzPct val="100000"/>
            </a:pPr>
            <a:r>
              <a:rPr lang="es-MX" sz="1300" b="1" kern="1200" dirty="0">
                <a:solidFill>
                  <a:schemeClr val="dk1"/>
                </a:solidFill>
                <a:latin typeface="Catamaran Light"/>
                <a:ea typeface="+mn-ea"/>
                <a:cs typeface="Catamaran Light"/>
                <a:sym typeface="Livvic"/>
              </a:rPr>
              <a:t>Nombre del Proyecto:</a:t>
            </a:r>
          </a:p>
        </p:txBody>
      </p:sp>
      <p:sp>
        <p:nvSpPr>
          <p:cNvPr id="14" name="Marcador de texto 3">
            <a:extLst>
              <a:ext uri="{FF2B5EF4-FFF2-40B4-BE49-F238E27FC236}">
                <a16:creationId xmlns:a16="http://schemas.microsoft.com/office/drawing/2014/main" id="{B604CABF-E1CA-4B1D-9867-DB0AB3766772}"/>
              </a:ext>
            </a:extLst>
          </p:cNvPr>
          <p:cNvSpPr txBox="1">
            <a:spLocks/>
          </p:cNvSpPr>
          <p:nvPr/>
        </p:nvSpPr>
        <p:spPr>
          <a:xfrm>
            <a:off x="942939" y="582013"/>
            <a:ext cx="6237356" cy="985602"/>
          </a:xfrm>
          <a:prstGeom prst="rect">
            <a:avLst/>
          </a:prstGeom>
        </p:spPr>
        <p:txBody>
          <a:bodyPr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70000"/>
              </a:lnSpc>
              <a:buNone/>
            </a:pPr>
            <a:r>
              <a:rPr lang="es-MX" sz="1300" dirty="0">
                <a:solidFill>
                  <a:schemeClr val="dk1"/>
                </a:solidFill>
                <a:latin typeface="Catamaran Light"/>
                <a:cs typeface="Catamaran Light"/>
              </a:rPr>
              <a:t>TECNOLÓGICO DE ESTUDIOS SUPERIORES DE JOCOTITLÁN</a:t>
            </a:r>
          </a:p>
          <a:p>
            <a:pPr marL="0" indent="0" algn="ctr">
              <a:lnSpc>
                <a:spcPct val="70000"/>
              </a:lnSpc>
              <a:buNone/>
            </a:pPr>
            <a:r>
              <a:rPr lang="es-MX" sz="1300" dirty="0">
                <a:solidFill>
                  <a:schemeClr val="dk1"/>
                </a:solidFill>
                <a:latin typeface="Catamaran Light"/>
                <a:cs typeface="Catamaran Light"/>
              </a:rPr>
              <a:t>DIVISIÓN DE INGENIERÍA EN SISTEMAS COMPUTACIONALES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ctrTitle" idx="6"/>
          </p:nvPr>
        </p:nvSpPr>
        <p:spPr>
          <a:xfrm>
            <a:off x="7319284" y="2328000"/>
            <a:ext cx="1826679" cy="6119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2.1 Antecedentes</a:t>
            </a:r>
            <a:endParaRPr sz="1800" dirty="0"/>
          </a:p>
        </p:txBody>
      </p:sp>
      <p:sp>
        <p:nvSpPr>
          <p:cNvPr id="177" name="Google Shape;177;p30"/>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3607486" y="-25500"/>
            <a:ext cx="3607500" cy="263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0" y="2632200"/>
            <a:ext cx="36075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txBox="1">
            <a:spLocks noGrp="1"/>
          </p:cNvSpPr>
          <p:nvPr>
            <p:ph type="subTitle" idx="1"/>
          </p:nvPr>
        </p:nvSpPr>
        <p:spPr>
          <a:xfrm>
            <a:off x="449003" y="2088579"/>
            <a:ext cx="24807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Autores: Arteaga Maza </a:t>
            </a:r>
          </a:p>
        </p:txBody>
      </p:sp>
      <p:sp>
        <p:nvSpPr>
          <p:cNvPr id="182" name="Google Shape;182;p30"/>
          <p:cNvSpPr txBox="1">
            <a:spLocks noGrp="1"/>
          </p:cNvSpPr>
          <p:nvPr>
            <p:ph type="subTitle" idx="3"/>
          </p:nvPr>
        </p:nvSpPr>
        <p:spPr>
          <a:xfrm>
            <a:off x="4213664" y="1803610"/>
            <a:ext cx="2586000" cy="7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solidFill>
                  <a:schemeClr val="lt1"/>
                </a:solidFill>
              </a:rPr>
              <a:t>Autor: Luis Felipe García </a:t>
            </a:r>
          </a:p>
        </p:txBody>
      </p:sp>
      <p:sp>
        <p:nvSpPr>
          <p:cNvPr id="183" name="Google Shape;183;p30"/>
          <p:cNvSpPr txBox="1">
            <a:spLocks noGrp="1"/>
          </p:cNvSpPr>
          <p:nvPr>
            <p:ph type="subTitle" idx="5"/>
          </p:nvPr>
        </p:nvSpPr>
        <p:spPr>
          <a:xfrm>
            <a:off x="566650" y="4477462"/>
            <a:ext cx="2480700" cy="48552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solidFill>
                  <a:schemeClr val="lt1"/>
                </a:solidFill>
              </a:rPr>
              <a:t>Autores: Carlos Díaz Fernández </a:t>
            </a:r>
          </a:p>
        </p:txBody>
      </p:sp>
      <p:sp>
        <p:nvSpPr>
          <p:cNvPr id="184" name="Google Shape;184;p30"/>
          <p:cNvSpPr txBox="1">
            <a:spLocks noGrp="1"/>
          </p:cNvSpPr>
          <p:nvPr>
            <p:ph type="ctrTitle" idx="2"/>
          </p:nvPr>
        </p:nvSpPr>
        <p:spPr>
          <a:xfrm>
            <a:off x="4072155" y="830720"/>
            <a:ext cx="26979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solidFill>
                  <a:schemeClr val="lt1"/>
                </a:solidFill>
              </a:rPr>
              <a:t>Asistente virtual tipo </a:t>
            </a:r>
            <a:r>
              <a:rPr lang="es-MX" dirty="0" err="1">
                <a:solidFill>
                  <a:schemeClr val="lt1"/>
                </a:solidFill>
              </a:rPr>
              <a:t>ChatBot</a:t>
            </a:r>
            <a:r>
              <a:rPr lang="es-MX" dirty="0">
                <a:solidFill>
                  <a:schemeClr val="lt1"/>
                </a:solidFill>
              </a:rPr>
              <a:t> [2]</a:t>
            </a:r>
          </a:p>
        </p:txBody>
      </p:sp>
      <p:sp>
        <p:nvSpPr>
          <p:cNvPr id="185" name="Google Shape;185;p30"/>
          <p:cNvSpPr txBox="1">
            <a:spLocks noGrp="1"/>
          </p:cNvSpPr>
          <p:nvPr>
            <p:ph type="ctrTitle" idx="4"/>
          </p:nvPr>
        </p:nvSpPr>
        <p:spPr>
          <a:xfrm>
            <a:off x="188984" y="3979642"/>
            <a:ext cx="3190091"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solidFill>
                  <a:schemeClr val="lt1"/>
                </a:solidFill>
              </a:rPr>
              <a:t>Diseño e implementación de un asistente personal inteligente en español basado en reconocimiento de voz empleando Raspberry Pi[3]</a:t>
            </a:r>
          </a:p>
        </p:txBody>
      </p:sp>
      <p:sp>
        <p:nvSpPr>
          <p:cNvPr id="186" name="Google Shape;186;p30"/>
          <p:cNvSpPr txBox="1">
            <a:spLocks noGrp="1"/>
          </p:cNvSpPr>
          <p:nvPr>
            <p:ph type="ctrTitle"/>
          </p:nvPr>
        </p:nvSpPr>
        <p:spPr>
          <a:xfrm>
            <a:off x="448994" y="1519763"/>
            <a:ext cx="287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t>Análisis, diseño e Implementación de un asistente tutor basado en computación cognitiva para su uso en entornos visuales de aprendizaje[1]</a:t>
            </a:r>
          </a:p>
        </p:txBody>
      </p:sp>
      <p:sp>
        <p:nvSpPr>
          <p:cNvPr id="187" name="Google Shape;187;p30"/>
          <p:cNvSpPr txBox="1">
            <a:spLocks noGrp="1"/>
          </p:cNvSpPr>
          <p:nvPr>
            <p:ph type="ctrTitle" idx="7"/>
          </p:nvPr>
        </p:nvSpPr>
        <p:spPr>
          <a:xfrm>
            <a:off x="4213664" y="3474225"/>
            <a:ext cx="25860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t>Sistema de Seguridad Por Reconocimiento de Voz [4]</a:t>
            </a:r>
          </a:p>
        </p:txBody>
      </p:sp>
      <p:sp>
        <p:nvSpPr>
          <p:cNvPr id="188" name="Google Shape;188;p30"/>
          <p:cNvSpPr txBox="1">
            <a:spLocks noGrp="1"/>
          </p:cNvSpPr>
          <p:nvPr>
            <p:ph type="subTitle" idx="8"/>
          </p:nvPr>
        </p:nvSpPr>
        <p:spPr>
          <a:xfrm>
            <a:off x="4118223" y="4061979"/>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Autor: </a:t>
            </a:r>
            <a:r>
              <a:rPr lang="es-MX" dirty="0" err="1"/>
              <a:t>Eyra</a:t>
            </a:r>
            <a:r>
              <a:rPr lang="es-MX" dirty="0"/>
              <a:t> Pérez &amp; Fernando Martínez et al </a:t>
            </a:r>
          </a:p>
        </p:txBody>
      </p:sp>
      <p:sp>
        <p:nvSpPr>
          <p:cNvPr id="19" name="Google Shape;168;p29">
            <a:extLst>
              <a:ext uri="{FF2B5EF4-FFF2-40B4-BE49-F238E27FC236}">
                <a16:creationId xmlns:a16="http://schemas.microsoft.com/office/drawing/2014/main" id="{97D5DDCE-8A89-4109-BB06-01FA304687E1}"/>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9"/>
          <p:cNvSpPr/>
          <p:nvPr/>
        </p:nvSpPr>
        <p:spPr>
          <a:xfrm>
            <a:off x="6974242" y="1776502"/>
            <a:ext cx="1329600" cy="3426721"/>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9"/>
          <p:cNvSpPr/>
          <p:nvPr/>
        </p:nvSpPr>
        <p:spPr>
          <a:xfrm>
            <a:off x="4945638" y="1989156"/>
            <a:ext cx="227130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9"/>
          <p:cNvSpPr/>
          <p:nvPr/>
        </p:nvSpPr>
        <p:spPr>
          <a:xfrm>
            <a:off x="0" y="0"/>
            <a:ext cx="1329600" cy="43701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9"/>
          <p:cNvSpPr/>
          <p:nvPr/>
        </p:nvSpPr>
        <p:spPr>
          <a:xfrm>
            <a:off x="575414" y="444813"/>
            <a:ext cx="227130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9"/>
          <p:cNvSpPr txBox="1">
            <a:spLocks noGrp="1"/>
          </p:cNvSpPr>
          <p:nvPr>
            <p:ph type="ctrTitle"/>
          </p:nvPr>
        </p:nvSpPr>
        <p:spPr>
          <a:xfrm>
            <a:off x="5162550" y="590816"/>
            <a:ext cx="3744681"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2.2 Marco Conceptual</a:t>
            </a:r>
            <a:endParaRPr dirty="0"/>
          </a:p>
        </p:txBody>
      </p:sp>
      <p:grpSp>
        <p:nvGrpSpPr>
          <p:cNvPr id="548" name="Google Shape;548;p49"/>
          <p:cNvGrpSpPr/>
          <p:nvPr/>
        </p:nvGrpSpPr>
        <p:grpSpPr>
          <a:xfrm>
            <a:off x="739389" y="738512"/>
            <a:ext cx="506574" cy="577802"/>
            <a:chOff x="4017435" y="1499912"/>
            <a:chExt cx="315092" cy="359397"/>
          </a:xfrm>
        </p:grpSpPr>
        <p:sp>
          <p:nvSpPr>
            <p:cNvPr id="549" name="Google Shape;549;p49"/>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9"/>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49"/>
          <p:cNvGrpSpPr/>
          <p:nvPr/>
        </p:nvGrpSpPr>
        <p:grpSpPr>
          <a:xfrm>
            <a:off x="6662562" y="2421405"/>
            <a:ext cx="487505" cy="577719"/>
            <a:chOff x="3122257" y="1508594"/>
            <a:chExt cx="294850" cy="349434"/>
          </a:xfrm>
        </p:grpSpPr>
        <p:sp>
          <p:nvSpPr>
            <p:cNvPr id="552" name="Google Shape;552;p49"/>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9"/>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49"/>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9"/>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9"/>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49"/>
          <p:cNvSpPr txBox="1">
            <a:spLocks noGrp="1"/>
          </p:cNvSpPr>
          <p:nvPr>
            <p:ph type="subTitle" idx="1"/>
          </p:nvPr>
        </p:nvSpPr>
        <p:spPr>
          <a:xfrm>
            <a:off x="1329600" y="1600905"/>
            <a:ext cx="2517193" cy="11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400" dirty="0"/>
              <a:t>Son herramientas inteligentes que ayudan a los usuarios a buscar información en un conglomerado de recursos web. Permiten resolver las dudas de los usuarios formuladas en lenguaje natural usando técnicas de Inteligencia Artificial [5].</a:t>
            </a:r>
          </a:p>
          <a:p>
            <a:pPr marL="0" lvl="0" indent="0" algn="just" rtl="0">
              <a:spcBef>
                <a:spcPts val="0"/>
              </a:spcBef>
              <a:spcAft>
                <a:spcPts val="0"/>
              </a:spcAft>
              <a:buNone/>
            </a:pPr>
            <a:endParaRPr sz="1400" dirty="0"/>
          </a:p>
        </p:txBody>
      </p:sp>
      <p:sp>
        <p:nvSpPr>
          <p:cNvPr id="558" name="Google Shape;558;p49"/>
          <p:cNvSpPr txBox="1">
            <a:spLocks noGrp="1"/>
          </p:cNvSpPr>
          <p:nvPr>
            <p:ph type="subTitle" idx="3"/>
          </p:nvPr>
        </p:nvSpPr>
        <p:spPr>
          <a:xfrm>
            <a:off x="4590439" y="3169509"/>
            <a:ext cx="2365939" cy="11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400" dirty="0">
                <a:solidFill>
                  <a:schemeClr val="dk1"/>
                </a:solidFill>
              </a:rPr>
              <a:t>El procesamiento del lenguaje natural consiste en la habilidad de una máquina para procesar información comunicada mediante el uso del lenguaje natural. [6]</a:t>
            </a:r>
            <a:endParaRPr sz="1400" dirty="0">
              <a:solidFill>
                <a:schemeClr val="dk1"/>
              </a:solidFill>
            </a:endParaRPr>
          </a:p>
        </p:txBody>
      </p:sp>
      <p:sp>
        <p:nvSpPr>
          <p:cNvPr id="559" name="Google Shape;559;p49"/>
          <p:cNvSpPr txBox="1">
            <a:spLocks noGrp="1"/>
          </p:cNvSpPr>
          <p:nvPr>
            <p:ph type="ctrTitle" idx="4"/>
          </p:nvPr>
        </p:nvSpPr>
        <p:spPr>
          <a:xfrm>
            <a:off x="4883060" y="1982469"/>
            <a:ext cx="1847978" cy="132770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dirty="0">
                <a:solidFill>
                  <a:schemeClr val="lt1"/>
                </a:solidFill>
              </a:rPr>
              <a:t>Procesamiento de Lenguaje Natural</a:t>
            </a:r>
            <a:br>
              <a:rPr lang="es-MX" dirty="0">
                <a:solidFill>
                  <a:schemeClr val="lt1"/>
                </a:solidFill>
              </a:rPr>
            </a:br>
            <a:endParaRPr dirty="0">
              <a:solidFill>
                <a:schemeClr val="lt1"/>
              </a:solidFill>
            </a:endParaRPr>
          </a:p>
        </p:txBody>
      </p:sp>
      <p:sp>
        <p:nvSpPr>
          <p:cNvPr id="560" name="Google Shape;560;p49"/>
          <p:cNvSpPr txBox="1">
            <a:spLocks noGrp="1"/>
          </p:cNvSpPr>
          <p:nvPr>
            <p:ph type="ctrTitle" idx="2"/>
          </p:nvPr>
        </p:nvSpPr>
        <p:spPr>
          <a:xfrm>
            <a:off x="1329600" y="991905"/>
            <a:ext cx="1445088"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Asistentes Virtuales</a:t>
            </a:r>
            <a:endParaRPr dirty="0">
              <a:solidFill>
                <a:schemeClr val="lt1"/>
              </a:solidFill>
            </a:endParaRPr>
          </a:p>
        </p:txBody>
      </p:sp>
      <p:sp>
        <p:nvSpPr>
          <p:cNvPr id="24" name="Google Shape;168;p29">
            <a:extLst>
              <a:ext uri="{FF2B5EF4-FFF2-40B4-BE49-F238E27FC236}">
                <a16:creationId xmlns:a16="http://schemas.microsoft.com/office/drawing/2014/main" id="{1B21D0E6-69BA-493B-A16B-5EFAE17A2294}"/>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21" name="Imagen 20">
            <a:extLst>
              <a:ext uri="{FF2B5EF4-FFF2-40B4-BE49-F238E27FC236}">
                <a16:creationId xmlns:a16="http://schemas.microsoft.com/office/drawing/2014/main" id="{94025D0E-94AE-4061-93B4-A7680A031852}"/>
              </a:ext>
            </a:extLst>
          </p:cNvPr>
          <p:cNvPicPr>
            <a:picLocks noChangeAspect="1"/>
          </p:cNvPicPr>
          <p:nvPr/>
        </p:nvPicPr>
        <p:blipFill>
          <a:blip r:embed="rId3"/>
          <a:stretch>
            <a:fillRect/>
          </a:stretch>
        </p:blipFill>
        <p:spPr>
          <a:xfrm>
            <a:off x="3242399" y="2344926"/>
            <a:ext cx="1329601" cy="735435"/>
          </a:xfrm>
          <a:prstGeom prst="rect">
            <a:avLst/>
          </a:prstGeom>
        </p:spPr>
      </p:pic>
      <p:sp>
        <p:nvSpPr>
          <p:cNvPr id="543" name="Google Shape;543;p49"/>
          <p:cNvSpPr/>
          <p:nvPr/>
        </p:nvSpPr>
        <p:spPr>
          <a:xfrm>
            <a:off x="7823052" y="0"/>
            <a:ext cx="1329600" cy="4606724"/>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9"/>
          <p:cNvSpPr/>
          <p:nvPr/>
        </p:nvSpPr>
        <p:spPr>
          <a:xfrm>
            <a:off x="6503520" y="617405"/>
            <a:ext cx="227130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9"/>
          <p:cNvSpPr/>
          <p:nvPr/>
        </p:nvSpPr>
        <p:spPr>
          <a:xfrm>
            <a:off x="327014" y="1469984"/>
            <a:ext cx="1329600" cy="3673515"/>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9"/>
          <p:cNvSpPr/>
          <p:nvPr/>
        </p:nvSpPr>
        <p:spPr>
          <a:xfrm>
            <a:off x="902428" y="1924269"/>
            <a:ext cx="266603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9"/>
          <p:cNvSpPr txBox="1">
            <a:spLocks noGrp="1"/>
          </p:cNvSpPr>
          <p:nvPr>
            <p:ph type="ctrTitle"/>
          </p:nvPr>
        </p:nvSpPr>
        <p:spPr>
          <a:xfrm>
            <a:off x="47769" y="463239"/>
            <a:ext cx="3744681"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2.2 Marco Conceptual</a:t>
            </a:r>
            <a:endParaRPr dirty="0"/>
          </a:p>
        </p:txBody>
      </p:sp>
      <p:grpSp>
        <p:nvGrpSpPr>
          <p:cNvPr id="548" name="Google Shape;548;p49"/>
          <p:cNvGrpSpPr/>
          <p:nvPr/>
        </p:nvGrpSpPr>
        <p:grpSpPr>
          <a:xfrm>
            <a:off x="1066403" y="2217968"/>
            <a:ext cx="506574" cy="577802"/>
            <a:chOff x="4017435" y="1499912"/>
            <a:chExt cx="315092" cy="359397"/>
          </a:xfrm>
        </p:grpSpPr>
        <p:sp>
          <p:nvSpPr>
            <p:cNvPr id="549" name="Google Shape;549;p49"/>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9"/>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49"/>
          <p:cNvGrpSpPr/>
          <p:nvPr/>
        </p:nvGrpSpPr>
        <p:grpSpPr>
          <a:xfrm>
            <a:off x="8283022" y="1148188"/>
            <a:ext cx="487505" cy="577719"/>
            <a:chOff x="3122257" y="1508594"/>
            <a:chExt cx="294850" cy="349434"/>
          </a:xfrm>
        </p:grpSpPr>
        <p:sp>
          <p:nvSpPr>
            <p:cNvPr id="552" name="Google Shape;552;p49"/>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9"/>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49"/>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9"/>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9"/>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49"/>
          <p:cNvSpPr txBox="1">
            <a:spLocks noGrp="1"/>
          </p:cNvSpPr>
          <p:nvPr>
            <p:ph type="subTitle" idx="1"/>
          </p:nvPr>
        </p:nvSpPr>
        <p:spPr>
          <a:xfrm>
            <a:off x="1656614" y="3080361"/>
            <a:ext cx="2811214" cy="11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400" dirty="0"/>
              <a:t>El reconocimiento del Habla permite a un ser humano comunicarse con un ordenador. A grandes rasgos, consiste en que el ordenador captura la señal de voz que emite una persona a través de un micrófono, convirtiéndola en información digital. [7]</a:t>
            </a:r>
            <a:endParaRPr sz="1400" dirty="0"/>
          </a:p>
        </p:txBody>
      </p:sp>
      <p:sp>
        <p:nvSpPr>
          <p:cNvPr id="558" name="Google Shape;558;p49"/>
          <p:cNvSpPr txBox="1">
            <a:spLocks noGrp="1"/>
          </p:cNvSpPr>
          <p:nvPr>
            <p:ph type="subTitle" idx="3"/>
          </p:nvPr>
        </p:nvSpPr>
        <p:spPr>
          <a:xfrm>
            <a:off x="4977114" y="1915161"/>
            <a:ext cx="2845938" cy="11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400" dirty="0">
                <a:solidFill>
                  <a:schemeClr val="dk1"/>
                </a:solidFill>
              </a:rPr>
              <a:t>La Síntesis de Voz, también conocida como Conversión de Texto a Voz (CTV), consiste en dotar al sistema de la capacidad de convertir un texto dado en voz. [8]</a:t>
            </a:r>
          </a:p>
        </p:txBody>
      </p:sp>
      <p:sp>
        <p:nvSpPr>
          <p:cNvPr id="559" name="Google Shape;559;p49"/>
          <p:cNvSpPr txBox="1">
            <a:spLocks noGrp="1"/>
          </p:cNvSpPr>
          <p:nvPr>
            <p:ph type="ctrTitle" idx="4"/>
          </p:nvPr>
        </p:nvSpPr>
        <p:spPr>
          <a:xfrm>
            <a:off x="6503520" y="709253"/>
            <a:ext cx="1847978" cy="98150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dirty="0">
                <a:solidFill>
                  <a:schemeClr val="lt1"/>
                </a:solidFill>
              </a:rPr>
              <a:t>Síntesis de Voz</a:t>
            </a:r>
            <a:br>
              <a:rPr lang="es-MX" dirty="0">
                <a:solidFill>
                  <a:schemeClr val="lt1"/>
                </a:solidFill>
              </a:rPr>
            </a:br>
            <a:endParaRPr dirty="0">
              <a:solidFill>
                <a:schemeClr val="lt1"/>
              </a:solidFill>
            </a:endParaRPr>
          </a:p>
        </p:txBody>
      </p:sp>
      <p:sp>
        <p:nvSpPr>
          <p:cNvPr id="560" name="Google Shape;560;p49"/>
          <p:cNvSpPr txBox="1">
            <a:spLocks noGrp="1"/>
          </p:cNvSpPr>
          <p:nvPr>
            <p:ph type="ctrTitle" idx="2"/>
          </p:nvPr>
        </p:nvSpPr>
        <p:spPr>
          <a:xfrm>
            <a:off x="1597578" y="2217968"/>
            <a:ext cx="2039814" cy="6382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Reconocimiento de Voz</a:t>
            </a:r>
          </a:p>
        </p:txBody>
      </p:sp>
      <p:pic>
        <p:nvPicPr>
          <p:cNvPr id="20" name="Imagen 19">
            <a:extLst>
              <a:ext uri="{FF2B5EF4-FFF2-40B4-BE49-F238E27FC236}">
                <a16:creationId xmlns:a16="http://schemas.microsoft.com/office/drawing/2014/main" id="{28829B21-3AA9-4126-9E70-364D8285B8F3}"/>
              </a:ext>
            </a:extLst>
          </p:cNvPr>
          <p:cNvPicPr>
            <a:picLocks noChangeAspect="1"/>
          </p:cNvPicPr>
          <p:nvPr/>
        </p:nvPicPr>
        <p:blipFill>
          <a:blip r:embed="rId4"/>
          <a:stretch>
            <a:fillRect/>
          </a:stretch>
        </p:blipFill>
        <p:spPr>
          <a:xfrm>
            <a:off x="5589082" y="1027543"/>
            <a:ext cx="883987" cy="738761"/>
          </a:xfrm>
          <a:prstGeom prst="rect">
            <a:avLst/>
          </a:prstGeom>
        </p:spPr>
      </p:pic>
      <p:sp>
        <p:nvSpPr>
          <p:cNvPr id="23" name="Google Shape;168;p29">
            <a:extLst>
              <a:ext uri="{FF2B5EF4-FFF2-40B4-BE49-F238E27FC236}">
                <a16:creationId xmlns:a16="http://schemas.microsoft.com/office/drawing/2014/main" id="{5BEF1B8A-F10E-4051-9346-FADFE83E4AAA}"/>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10</a:t>
            </a:r>
          </a:p>
        </p:txBody>
      </p:sp>
    </p:spTree>
    <p:extLst>
      <p:ext uri="{BB962C8B-B14F-4D97-AF65-F5344CB8AC3E}">
        <p14:creationId xmlns:p14="http://schemas.microsoft.com/office/powerpoint/2010/main" val="2766540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9"/>
          <p:cNvSpPr/>
          <p:nvPr/>
        </p:nvSpPr>
        <p:spPr>
          <a:xfrm>
            <a:off x="6974242" y="1776502"/>
            <a:ext cx="1329600" cy="3426721"/>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9"/>
          <p:cNvSpPr/>
          <p:nvPr/>
        </p:nvSpPr>
        <p:spPr>
          <a:xfrm>
            <a:off x="4945638" y="1989156"/>
            <a:ext cx="227130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9"/>
          <p:cNvSpPr/>
          <p:nvPr/>
        </p:nvSpPr>
        <p:spPr>
          <a:xfrm>
            <a:off x="0" y="0"/>
            <a:ext cx="1329600" cy="43701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9"/>
          <p:cNvSpPr/>
          <p:nvPr/>
        </p:nvSpPr>
        <p:spPr>
          <a:xfrm>
            <a:off x="575414" y="444813"/>
            <a:ext cx="227130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9"/>
          <p:cNvSpPr txBox="1">
            <a:spLocks noGrp="1"/>
          </p:cNvSpPr>
          <p:nvPr>
            <p:ph type="ctrTitle"/>
          </p:nvPr>
        </p:nvSpPr>
        <p:spPr>
          <a:xfrm>
            <a:off x="5162550" y="590816"/>
            <a:ext cx="3744681"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2.2 Marco Conceptual</a:t>
            </a:r>
            <a:endParaRPr dirty="0"/>
          </a:p>
        </p:txBody>
      </p:sp>
      <p:grpSp>
        <p:nvGrpSpPr>
          <p:cNvPr id="548" name="Google Shape;548;p49"/>
          <p:cNvGrpSpPr/>
          <p:nvPr/>
        </p:nvGrpSpPr>
        <p:grpSpPr>
          <a:xfrm>
            <a:off x="739389" y="738512"/>
            <a:ext cx="506574" cy="577802"/>
            <a:chOff x="4017435" y="1499912"/>
            <a:chExt cx="315092" cy="359397"/>
          </a:xfrm>
        </p:grpSpPr>
        <p:sp>
          <p:nvSpPr>
            <p:cNvPr id="549" name="Google Shape;549;p49"/>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9"/>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49"/>
          <p:cNvGrpSpPr/>
          <p:nvPr/>
        </p:nvGrpSpPr>
        <p:grpSpPr>
          <a:xfrm>
            <a:off x="6662562" y="2421405"/>
            <a:ext cx="487505" cy="577719"/>
            <a:chOff x="3122257" y="1508594"/>
            <a:chExt cx="294850" cy="349434"/>
          </a:xfrm>
        </p:grpSpPr>
        <p:sp>
          <p:nvSpPr>
            <p:cNvPr id="552" name="Google Shape;552;p49"/>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9"/>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49"/>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9"/>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9"/>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49"/>
          <p:cNvSpPr txBox="1">
            <a:spLocks noGrp="1"/>
          </p:cNvSpPr>
          <p:nvPr>
            <p:ph type="subTitle" idx="1"/>
          </p:nvPr>
        </p:nvSpPr>
        <p:spPr>
          <a:xfrm>
            <a:off x="1329600" y="1600905"/>
            <a:ext cx="2517193" cy="11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400" dirty="0"/>
              <a:t>Un fichero es un conjunto de información relacionada, grabada en el sistema de almacenamiento secundario y a la que se hace referencia mediante un nombre. [9]</a:t>
            </a:r>
            <a:endParaRPr sz="1400" dirty="0"/>
          </a:p>
        </p:txBody>
      </p:sp>
      <p:sp>
        <p:nvSpPr>
          <p:cNvPr id="558" name="Google Shape;558;p49"/>
          <p:cNvSpPr txBox="1">
            <a:spLocks noGrp="1"/>
          </p:cNvSpPr>
          <p:nvPr>
            <p:ph type="subTitle" idx="3"/>
          </p:nvPr>
        </p:nvSpPr>
        <p:spPr>
          <a:xfrm>
            <a:off x="3846793" y="3169509"/>
            <a:ext cx="3109586" cy="11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400" dirty="0">
                <a:solidFill>
                  <a:schemeClr val="dk1"/>
                </a:solidFill>
              </a:rPr>
              <a:t>Web Scraping hace referencia a las técnicas que permiten recolectar u obtener datos desde la web a través de métodos automáticos o manuales.[9]</a:t>
            </a:r>
            <a:endParaRPr sz="1400" dirty="0">
              <a:solidFill>
                <a:schemeClr val="dk1"/>
              </a:solidFill>
            </a:endParaRPr>
          </a:p>
        </p:txBody>
      </p:sp>
      <p:sp>
        <p:nvSpPr>
          <p:cNvPr id="559" name="Google Shape;559;p49"/>
          <p:cNvSpPr txBox="1">
            <a:spLocks noGrp="1"/>
          </p:cNvSpPr>
          <p:nvPr>
            <p:ph type="ctrTitle" idx="4"/>
          </p:nvPr>
        </p:nvSpPr>
        <p:spPr>
          <a:xfrm>
            <a:off x="4883060" y="1982469"/>
            <a:ext cx="1847978" cy="132770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dirty="0">
                <a:solidFill>
                  <a:schemeClr val="lt1"/>
                </a:solidFill>
              </a:rPr>
              <a:t>Web Scraping</a:t>
            </a:r>
            <a:br>
              <a:rPr lang="es-MX" dirty="0">
                <a:solidFill>
                  <a:schemeClr val="lt1"/>
                </a:solidFill>
              </a:rPr>
            </a:br>
            <a:endParaRPr dirty="0">
              <a:solidFill>
                <a:schemeClr val="lt1"/>
              </a:solidFill>
            </a:endParaRPr>
          </a:p>
        </p:txBody>
      </p:sp>
      <p:sp>
        <p:nvSpPr>
          <p:cNvPr id="560" name="Google Shape;560;p49"/>
          <p:cNvSpPr txBox="1">
            <a:spLocks noGrp="1"/>
          </p:cNvSpPr>
          <p:nvPr>
            <p:ph type="ctrTitle" idx="2"/>
          </p:nvPr>
        </p:nvSpPr>
        <p:spPr>
          <a:xfrm>
            <a:off x="1329600" y="991905"/>
            <a:ext cx="1445088"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Ficheros</a:t>
            </a:r>
            <a:endParaRPr dirty="0">
              <a:solidFill>
                <a:schemeClr val="lt1"/>
              </a:solidFill>
            </a:endParaRPr>
          </a:p>
        </p:txBody>
      </p:sp>
      <p:sp>
        <p:nvSpPr>
          <p:cNvPr id="20" name="Google Shape;168;p29">
            <a:extLst>
              <a:ext uri="{FF2B5EF4-FFF2-40B4-BE49-F238E27FC236}">
                <a16:creationId xmlns:a16="http://schemas.microsoft.com/office/drawing/2014/main" id="{A0B43DA2-E151-4A42-95C4-B9EDACC5C385}"/>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11</a:t>
            </a:r>
          </a:p>
        </p:txBody>
      </p:sp>
    </p:spTree>
    <p:extLst>
      <p:ext uri="{BB962C8B-B14F-4D97-AF65-F5344CB8AC3E}">
        <p14:creationId xmlns:p14="http://schemas.microsoft.com/office/powerpoint/2010/main" val="553065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 name="Imagen 1">
            <a:extLst>
              <a:ext uri="{FF2B5EF4-FFF2-40B4-BE49-F238E27FC236}">
                <a16:creationId xmlns:a16="http://schemas.microsoft.com/office/drawing/2014/main" id="{2D04302B-F4B4-41CA-A7E1-055FED268887}"/>
              </a:ext>
            </a:extLst>
          </p:cNvPr>
          <p:cNvPicPr>
            <a:picLocks noChangeAspect="1"/>
          </p:cNvPicPr>
          <p:nvPr/>
        </p:nvPicPr>
        <p:blipFill rotWithShape="1">
          <a:blip r:embed="rId3">
            <a:duotone>
              <a:schemeClr val="accent6">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Lst>
          </a:blip>
          <a:srcRect l="-3" t="32215" r="1" b="8970"/>
          <a:stretch/>
        </p:blipFill>
        <p:spPr>
          <a:xfrm>
            <a:off x="0" y="939000"/>
            <a:ext cx="9143910" cy="3648025"/>
          </a:xfrm>
          <a:prstGeom prst="rect">
            <a:avLst/>
          </a:prstGeom>
        </p:spPr>
      </p:pic>
      <p:sp>
        <p:nvSpPr>
          <p:cNvPr id="241" name="Google Shape;241;p36"/>
          <p:cNvSpPr/>
          <p:nvPr/>
        </p:nvSpPr>
        <p:spPr>
          <a:xfrm rot="-5400000" flipH="1">
            <a:off x="3281198" y="-507750"/>
            <a:ext cx="2581500" cy="6159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txBox="1">
            <a:spLocks noGrp="1"/>
          </p:cNvSpPr>
          <p:nvPr>
            <p:ph type="title"/>
          </p:nvPr>
        </p:nvSpPr>
        <p:spPr>
          <a:xfrm>
            <a:off x="2463844" y="1999050"/>
            <a:ext cx="421620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III. Metodología</a:t>
            </a:r>
            <a:endParaRPr dirty="0">
              <a:solidFill>
                <a:schemeClr val="lt1"/>
              </a:solidFill>
            </a:endParaRPr>
          </a:p>
        </p:txBody>
      </p:sp>
      <p:sp>
        <p:nvSpPr>
          <p:cNvPr id="243" name="Google Shape;243;p36"/>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8;p29">
            <a:extLst>
              <a:ext uri="{FF2B5EF4-FFF2-40B4-BE49-F238E27FC236}">
                <a16:creationId xmlns:a16="http://schemas.microsoft.com/office/drawing/2014/main" id="{90FFB554-366F-468C-97A0-1D92702CFDCE}"/>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12</a:t>
            </a:r>
          </a:p>
        </p:txBody>
      </p:sp>
    </p:spTree>
    <p:extLst>
      <p:ext uri="{BB962C8B-B14F-4D97-AF65-F5344CB8AC3E}">
        <p14:creationId xmlns:p14="http://schemas.microsoft.com/office/powerpoint/2010/main" val="99033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5"/>
        <p:cNvGrpSpPr/>
        <p:nvPr/>
      </p:nvGrpSpPr>
      <p:grpSpPr>
        <a:xfrm>
          <a:off x="0" y="0"/>
          <a:ext cx="0" cy="0"/>
          <a:chOff x="0" y="0"/>
          <a:chExt cx="0" cy="0"/>
        </a:xfrm>
      </p:grpSpPr>
      <p:pic>
        <p:nvPicPr>
          <p:cNvPr id="15" name="Picture 2">
            <a:extLst>
              <a:ext uri="{FF2B5EF4-FFF2-40B4-BE49-F238E27FC236}">
                <a16:creationId xmlns:a16="http://schemas.microsoft.com/office/drawing/2014/main" id="{1705D5D8-47A0-4AE7-A8ED-764B7831A8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84" t="-3725" r="-6080" b="-6594"/>
          <a:stretch/>
        </p:blipFill>
        <p:spPr bwMode="auto">
          <a:xfrm>
            <a:off x="4421580" y="84830"/>
            <a:ext cx="4466413" cy="4618298"/>
          </a:xfrm>
          <a:prstGeom prst="rect">
            <a:avLst/>
          </a:prstGeom>
          <a:noFill/>
          <a:ln w="25400" algn="ctr">
            <a:solidFill>
              <a:srgbClr val="96A4BE"/>
            </a:solidFill>
            <a:miter lim="800000"/>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77" name="Google Shape;577;p51"/>
          <p:cNvSpPr/>
          <p:nvPr/>
        </p:nvSpPr>
        <p:spPr>
          <a:xfrm rot="5400000">
            <a:off x="520498" y="551807"/>
            <a:ext cx="3358800" cy="4399795"/>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txBox="1">
            <a:spLocks noGrp="1"/>
          </p:cNvSpPr>
          <p:nvPr>
            <p:ph type="subTitle" idx="1"/>
          </p:nvPr>
        </p:nvSpPr>
        <p:spPr>
          <a:xfrm>
            <a:off x="831200" y="2152175"/>
            <a:ext cx="2856300" cy="178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MX" sz="1600" dirty="0">
                <a:solidFill>
                  <a:schemeClr val="lt1"/>
                </a:solidFill>
              </a:rPr>
              <a:t>La metodología que se implementara para llevar a cabo este proyecto se basa en la metodología ágil de software, SCRUM. Su flujo de ejecución se representa en la figura.</a:t>
            </a:r>
          </a:p>
        </p:txBody>
      </p:sp>
      <p:sp>
        <p:nvSpPr>
          <p:cNvPr id="579" name="Google Shape;579;p51"/>
          <p:cNvSpPr txBox="1">
            <a:spLocks noGrp="1"/>
          </p:cNvSpPr>
          <p:nvPr>
            <p:ph type="ctrTitle"/>
          </p:nvPr>
        </p:nvSpPr>
        <p:spPr>
          <a:xfrm>
            <a:off x="372804" y="179875"/>
            <a:ext cx="3773091"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lt1"/>
                </a:solidFill>
              </a:rPr>
              <a:t>3.1 Metodología SCRUM</a:t>
            </a:r>
            <a:endParaRPr sz="3000" dirty="0">
              <a:solidFill>
                <a:schemeClr val="lt1"/>
              </a:solidFill>
            </a:endParaRPr>
          </a:p>
        </p:txBody>
      </p:sp>
      <p:sp>
        <p:nvSpPr>
          <p:cNvPr id="16" name="Google Shape;168;p29">
            <a:extLst>
              <a:ext uri="{FF2B5EF4-FFF2-40B4-BE49-F238E27FC236}">
                <a16:creationId xmlns:a16="http://schemas.microsoft.com/office/drawing/2014/main" id="{F2EAD52D-1E02-4549-9A59-E99A14337F00}"/>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13</a:t>
            </a:r>
          </a:p>
        </p:txBody>
      </p:sp>
      <p:sp>
        <p:nvSpPr>
          <p:cNvPr id="7" name="Google Shape;171;p29">
            <a:extLst>
              <a:ext uri="{FF2B5EF4-FFF2-40B4-BE49-F238E27FC236}">
                <a16:creationId xmlns:a16="http://schemas.microsoft.com/office/drawing/2014/main" id="{DE34E0CF-C18C-4CDB-B3DD-9A63C9D74794}"/>
              </a:ext>
            </a:extLst>
          </p:cNvPr>
          <p:cNvSpPr/>
          <p:nvPr/>
        </p:nvSpPr>
        <p:spPr>
          <a:xfrm>
            <a:off x="4399793" y="4452177"/>
            <a:ext cx="4509986" cy="31777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chemeClr val="dk1"/>
                </a:solidFill>
                <a:latin typeface="Catamaran Light"/>
                <a:cs typeface="Catamaran Light"/>
                <a:sym typeface="Catamaran Light"/>
              </a:rPr>
              <a:t>Figura 2 Flujo de la metodología implementada</a:t>
            </a:r>
            <a:endParaRPr dirty="0">
              <a:solidFill>
                <a:schemeClr val="dk1"/>
              </a:solidFill>
              <a:latin typeface="Catamaran Light"/>
              <a:cs typeface="Catamaran Light"/>
              <a:sym typeface="Catamaran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1"/>
          <p:cNvSpPr txBox="1">
            <a:spLocks noGrp="1"/>
          </p:cNvSpPr>
          <p:nvPr>
            <p:ph type="ctrTitle" idx="4"/>
          </p:nvPr>
        </p:nvSpPr>
        <p:spPr>
          <a:xfrm>
            <a:off x="5613722" y="652475"/>
            <a:ext cx="3139794"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3.3 Requerimientos Generales</a:t>
            </a:r>
            <a:endParaRPr dirty="0"/>
          </a:p>
        </p:txBody>
      </p:sp>
      <p:sp>
        <p:nvSpPr>
          <p:cNvPr id="361" name="Google Shape;361;p41"/>
          <p:cNvSpPr txBox="1">
            <a:spLocks noGrp="1"/>
          </p:cNvSpPr>
          <p:nvPr>
            <p:ph type="subTitle" idx="1"/>
          </p:nvPr>
        </p:nvSpPr>
        <p:spPr>
          <a:xfrm>
            <a:off x="5468841" y="1801598"/>
            <a:ext cx="3003828" cy="207592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600" dirty="0"/>
              <a:t>Conforme a la Figura 2 se puede apreciar que los casos de uso principales son el uso registro de código local, la búsqueda web y local por código o por concepto, así como la configuración de parámetros del software.</a:t>
            </a:r>
          </a:p>
        </p:txBody>
      </p:sp>
      <p:sp>
        <p:nvSpPr>
          <p:cNvPr id="366" name="Google Shape;366;p41"/>
          <p:cNvSpPr/>
          <p:nvPr/>
        </p:nvSpPr>
        <p:spPr>
          <a:xfrm>
            <a:off x="5137292" y="2571750"/>
            <a:ext cx="159300" cy="215084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Imagen 16">
            <a:extLst>
              <a:ext uri="{FF2B5EF4-FFF2-40B4-BE49-F238E27FC236}">
                <a16:creationId xmlns:a16="http://schemas.microsoft.com/office/drawing/2014/main" id="{A352C0ED-F5BD-488F-91B2-890E7B6EE750}"/>
              </a:ext>
            </a:extLst>
          </p:cNvPr>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2406" b="-4491"/>
          <a:stretch/>
        </p:blipFill>
        <p:spPr bwMode="auto">
          <a:xfrm>
            <a:off x="45412" y="244017"/>
            <a:ext cx="4959950" cy="4655465"/>
          </a:xfrm>
          <a:prstGeom prst="rect">
            <a:avLst/>
          </a:prstGeom>
          <a:noFill/>
          <a:ln>
            <a:noFill/>
          </a:ln>
          <a:extLst>
            <a:ext uri="{53640926-AAD7-44D8-BBD7-CCE9431645EC}">
              <a14:shadowObscured xmlns:a14="http://schemas.microsoft.com/office/drawing/2010/main"/>
            </a:ext>
          </a:extLst>
        </p:spPr>
      </p:pic>
      <p:sp>
        <p:nvSpPr>
          <p:cNvPr id="18" name="Google Shape;366;p41">
            <a:extLst>
              <a:ext uri="{FF2B5EF4-FFF2-40B4-BE49-F238E27FC236}">
                <a16:creationId xmlns:a16="http://schemas.microsoft.com/office/drawing/2014/main" id="{03D9D1CC-C22C-4FCA-B223-AFFBEBAD1F86}"/>
              </a:ext>
            </a:extLst>
          </p:cNvPr>
          <p:cNvSpPr/>
          <p:nvPr/>
        </p:nvSpPr>
        <p:spPr>
          <a:xfrm>
            <a:off x="5137292" y="495828"/>
            <a:ext cx="159300" cy="207592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p29">
            <a:extLst>
              <a:ext uri="{FF2B5EF4-FFF2-40B4-BE49-F238E27FC236}">
                <a16:creationId xmlns:a16="http://schemas.microsoft.com/office/drawing/2014/main" id="{914E0579-839B-439C-8B9C-E3D386463971}"/>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14</a:t>
            </a:r>
          </a:p>
        </p:txBody>
      </p:sp>
      <p:sp>
        <p:nvSpPr>
          <p:cNvPr id="8" name="Google Shape;171;p29">
            <a:extLst>
              <a:ext uri="{FF2B5EF4-FFF2-40B4-BE49-F238E27FC236}">
                <a16:creationId xmlns:a16="http://schemas.microsoft.com/office/drawing/2014/main" id="{40B6AA1F-F021-4B0D-9738-9BAD06EB20B0}"/>
              </a:ext>
            </a:extLst>
          </p:cNvPr>
          <p:cNvSpPr/>
          <p:nvPr/>
        </p:nvSpPr>
        <p:spPr>
          <a:xfrm>
            <a:off x="455057" y="4686030"/>
            <a:ext cx="4509986" cy="31777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chemeClr val="dk1"/>
                </a:solidFill>
                <a:latin typeface="Catamaran Light"/>
                <a:cs typeface="Catamaran Light"/>
                <a:sym typeface="Catamaran Light"/>
              </a:rPr>
              <a:t>Figura 3 Diagrama de casos de uso</a:t>
            </a:r>
            <a:endParaRPr dirty="0">
              <a:solidFill>
                <a:schemeClr val="dk1"/>
              </a:solidFill>
              <a:latin typeface="Catamaran Light"/>
              <a:cs typeface="Catamaran Light"/>
              <a:sym typeface="Catamaran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2056" name="Picture 8" descr="Icono Construcción, equipo, optimizar, reparar en Construction Icons">
            <a:extLst>
              <a:ext uri="{FF2B5EF4-FFF2-40B4-BE49-F238E27FC236}">
                <a16:creationId xmlns:a16="http://schemas.microsoft.com/office/drawing/2014/main" id="{CA0647E7-3077-42D5-B099-DC68249A2DF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82951" y="3838756"/>
            <a:ext cx="1100164" cy="11001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esarrollo Web, Motor De Búsqueda Web, Búsqueda Móvil imagen png - imagen  transparente descarga gratuita">
            <a:extLst>
              <a:ext uri="{FF2B5EF4-FFF2-40B4-BE49-F238E27FC236}">
                <a16:creationId xmlns:a16="http://schemas.microsoft.com/office/drawing/2014/main" id="{BE2521A0-9407-43C3-A74B-CD66C37CF1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29" r="4610" b="2960"/>
          <a:stretch/>
        </p:blipFill>
        <p:spPr bwMode="auto">
          <a:xfrm>
            <a:off x="2772803" y="2929942"/>
            <a:ext cx="957677" cy="958850"/>
          </a:xfrm>
          <a:prstGeom prst="ellipse">
            <a:avLst/>
          </a:prstGeom>
          <a:noFill/>
          <a:extLst>
            <a:ext uri="{909E8E84-426E-40DD-AFC4-6F175D3DCCD1}">
              <a14:hiddenFill xmlns:a14="http://schemas.microsoft.com/office/drawing/2010/main">
                <a:solidFill>
                  <a:srgbClr val="FFFFFF"/>
                </a:solidFill>
              </a14:hiddenFill>
            </a:ext>
          </a:extLst>
        </p:spPr>
      </p:pic>
      <p:pic>
        <p:nvPicPr>
          <p:cNvPr id="28" name="Imagen 27">
            <a:extLst>
              <a:ext uri="{FF2B5EF4-FFF2-40B4-BE49-F238E27FC236}">
                <a16:creationId xmlns:a16="http://schemas.microsoft.com/office/drawing/2014/main" id="{4DE9AB0C-FB11-4CE5-85ED-D7031ADF01B7}"/>
              </a:ext>
            </a:extLst>
          </p:cNvPr>
          <p:cNvPicPr>
            <a:picLocks noChangeAspect="1"/>
          </p:cNvPicPr>
          <p:nvPr/>
        </p:nvPicPr>
        <p:blipFill>
          <a:blip r:embed="rId5"/>
          <a:stretch>
            <a:fillRect/>
          </a:stretch>
        </p:blipFill>
        <p:spPr>
          <a:xfrm>
            <a:off x="3037444" y="2140151"/>
            <a:ext cx="1329601" cy="735435"/>
          </a:xfrm>
          <a:prstGeom prst="rect">
            <a:avLst/>
          </a:prstGeom>
        </p:spPr>
      </p:pic>
      <p:pic>
        <p:nvPicPr>
          <p:cNvPr id="2" name="Imagen 1">
            <a:extLst>
              <a:ext uri="{FF2B5EF4-FFF2-40B4-BE49-F238E27FC236}">
                <a16:creationId xmlns:a16="http://schemas.microsoft.com/office/drawing/2014/main" id="{CE34475E-8FA6-4F09-9ACC-E19FA141FBEB}"/>
              </a:ext>
            </a:extLst>
          </p:cNvPr>
          <p:cNvPicPr>
            <a:picLocks noChangeAspect="1"/>
          </p:cNvPicPr>
          <p:nvPr/>
        </p:nvPicPr>
        <p:blipFill>
          <a:blip r:embed="rId6"/>
          <a:stretch>
            <a:fillRect/>
          </a:stretch>
        </p:blipFill>
        <p:spPr>
          <a:xfrm>
            <a:off x="2468656" y="1078182"/>
            <a:ext cx="1697947" cy="888592"/>
          </a:xfrm>
          <a:prstGeom prst="roundRect">
            <a:avLst/>
          </a:prstGeom>
        </p:spPr>
      </p:pic>
      <p:pic>
        <p:nvPicPr>
          <p:cNvPr id="2050" name="Picture 2" descr="Requisitos mínimos Software de Gestión - Enero 2018">
            <a:extLst>
              <a:ext uri="{FF2B5EF4-FFF2-40B4-BE49-F238E27FC236}">
                <a16:creationId xmlns:a16="http://schemas.microsoft.com/office/drawing/2014/main" id="{1D943353-3F32-4322-8288-E2DA7E3A009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9037"/>
          <a:stretch/>
        </p:blipFill>
        <p:spPr bwMode="auto">
          <a:xfrm>
            <a:off x="3005772" y="22036"/>
            <a:ext cx="1377343" cy="900887"/>
          </a:xfrm>
          <a:prstGeom prst="snip1Rect">
            <a:avLst/>
          </a:prstGeom>
          <a:noFill/>
          <a:extLst>
            <a:ext uri="{909E8E84-426E-40DD-AFC4-6F175D3DCCD1}">
              <a14:hiddenFill xmlns:a14="http://schemas.microsoft.com/office/drawing/2010/main">
                <a:solidFill>
                  <a:srgbClr val="FFFFFF"/>
                </a:solidFill>
              </a14:hiddenFill>
            </a:ext>
          </a:extLst>
        </p:spPr>
      </p:pic>
      <p:sp>
        <p:nvSpPr>
          <p:cNvPr id="421" name="Google Shape;421;p45"/>
          <p:cNvSpPr txBox="1">
            <a:spLocks noGrp="1"/>
          </p:cNvSpPr>
          <p:nvPr>
            <p:ph type="subTitle" idx="1"/>
          </p:nvPr>
        </p:nvSpPr>
        <p:spPr>
          <a:xfrm flipH="1">
            <a:off x="620584" y="1953759"/>
            <a:ext cx="2397900" cy="7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200" dirty="0"/>
              <a:t>Diseño del software y codificación de la interfaz</a:t>
            </a:r>
          </a:p>
        </p:txBody>
      </p:sp>
      <p:sp>
        <p:nvSpPr>
          <p:cNvPr id="424" name="Google Shape;424;p45"/>
          <p:cNvSpPr/>
          <p:nvPr/>
        </p:nvSpPr>
        <p:spPr>
          <a:xfrm>
            <a:off x="4091652" y="424250"/>
            <a:ext cx="2716200"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5"/>
          <p:cNvSpPr txBox="1">
            <a:spLocks noGrp="1"/>
          </p:cNvSpPr>
          <p:nvPr>
            <p:ph type="ctrTitle" idx="6"/>
          </p:nvPr>
        </p:nvSpPr>
        <p:spPr>
          <a:xfrm>
            <a:off x="6896903" y="661386"/>
            <a:ext cx="2061902" cy="48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3.4 Planeación de sprint</a:t>
            </a:r>
            <a:endParaRPr dirty="0"/>
          </a:p>
        </p:txBody>
      </p:sp>
      <p:sp>
        <p:nvSpPr>
          <p:cNvPr id="426" name="Google Shape;426;p45"/>
          <p:cNvSpPr/>
          <p:nvPr/>
        </p:nvSpPr>
        <p:spPr>
          <a:xfrm>
            <a:off x="4091652" y="2119727"/>
            <a:ext cx="2716200"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5"/>
          <p:cNvSpPr/>
          <p:nvPr/>
        </p:nvSpPr>
        <p:spPr>
          <a:xfrm flipH="1">
            <a:off x="302284" y="1455231"/>
            <a:ext cx="2716200"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5"/>
          <p:cNvSpPr txBox="1">
            <a:spLocks noGrp="1"/>
          </p:cNvSpPr>
          <p:nvPr>
            <p:ph type="ctrTitle"/>
          </p:nvPr>
        </p:nvSpPr>
        <p:spPr>
          <a:xfrm>
            <a:off x="55984" y="1582406"/>
            <a:ext cx="22149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SPRINT 2</a:t>
            </a:r>
            <a:endParaRPr dirty="0">
              <a:solidFill>
                <a:schemeClr val="lt1"/>
              </a:solidFill>
            </a:endParaRPr>
          </a:p>
        </p:txBody>
      </p:sp>
      <p:sp>
        <p:nvSpPr>
          <p:cNvPr id="429" name="Google Shape;429;p45"/>
          <p:cNvSpPr txBox="1">
            <a:spLocks noGrp="1"/>
          </p:cNvSpPr>
          <p:nvPr>
            <p:ph type="subTitle" idx="2"/>
          </p:nvPr>
        </p:nvSpPr>
        <p:spPr>
          <a:xfrm>
            <a:off x="4334030" y="906449"/>
            <a:ext cx="24756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200" dirty="0"/>
              <a:t>Determinar requisitos del software a desarrollar</a:t>
            </a:r>
          </a:p>
        </p:txBody>
      </p:sp>
      <p:sp>
        <p:nvSpPr>
          <p:cNvPr id="430" name="Google Shape;430;p45"/>
          <p:cNvSpPr txBox="1">
            <a:spLocks noGrp="1"/>
          </p:cNvSpPr>
          <p:nvPr>
            <p:ph type="ctrTitle" idx="3"/>
          </p:nvPr>
        </p:nvSpPr>
        <p:spPr>
          <a:xfrm>
            <a:off x="4849430" y="520236"/>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SPRINT 1</a:t>
            </a:r>
            <a:endParaRPr dirty="0">
              <a:solidFill>
                <a:schemeClr val="lt1"/>
              </a:solidFill>
            </a:endParaRPr>
          </a:p>
        </p:txBody>
      </p:sp>
      <p:sp>
        <p:nvSpPr>
          <p:cNvPr id="431" name="Google Shape;431;p45"/>
          <p:cNvSpPr txBox="1">
            <a:spLocks noGrp="1"/>
          </p:cNvSpPr>
          <p:nvPr>
            <p:ph type="subTitle" idx="4"/>
          </p:nvPr>
        </p:nvSpPr>
        <p:spPr>
          <a:xfrm>
            <a:off x="4110612" y="2628976"/>
            <a:ext cx="2716200" cy="51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200" dirty="0"/>
              <a:t>Modulo de reconocimiento de voz, síntesis  de voz e inicio búsqueda web</a:t>
            </a:r>
          </a:p>
        </p:txBody>
      </p:sp>
      <p:sp>
        <p:nvSpPr>
          <p:cNvPr id="432" name="Google Shape;432;p45"/>
          <p:cNvSpPr txBox="1">
            <a:spLocks noGrp="1"/>
          </p:cNvSpPr>
          <p:nvPr>
            <p:ph type="ctrTitle" idx="5"/>
          </p:nvPr>
        </p:nvSpPr>
        <p:spPr>
          <a:xfrm>
            <a:off x="4849430" y="2256167"/>
            <a:ext cx="24756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SPRINT 3</a:t>
            </a:r>
            <a:endParaRPr dirty="0">
              <a:solidFill>
                <a:schemeClr val="lt1"/>
              </a:solidFill>
            </a:endParaRPr>
          </a:p>
        </p:txBody>
      </p:sp>
      <p:sp>
        <p:nvSpPr>
          <p:cNvPr id="20" name="Google Shape;421;p45">
            <a:extLst>
              <a:ext uri="{FF2B5EF4-FFF2-40B4-BE49-F238E27FC236}">
                <a16:creationId xmlns:a16="http://schemas.microsoft.com/office/drawing/2014/main" id="{7D144D75-1B89-4423-90F8-89786E8A8F75}"/>
              </a:ext>
            </a:extLst>
          </p:cNvPr>
          <p:cNvSpPr txBox="1">
            <a:spLocks/>
          </p:cNvSpPr>
          <p:nvPr/>
        </p:nvSpPr>
        <p:spPr>
          <a:xfrm flipH="1">
            <a:off x="431422" y="3649265"/>
            <a:ext cx="2457923" cy="75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1pPr>
            <a:lvl2pPr marL="914400" marR="0" lvl="1"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2pPr>
            <a:lvl3pPr marL="1371600" marR="0" lvl="2"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3pPr>
            <a:lvl4pPr marL="1828800" marR="0" lvl="3"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4pPr>
            <a:lvl5pPr marL="2286000" marR="0" lvl="4"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5pPr>
            <a:lvl6pPr marL="2743200" marR="0" lvl="5"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6pPr>
            <a:lvl7pPr marL="3200400" marR="0" lvl="6"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7pPr>
            <a:lvl8pPr marL="3657600" marR="0" lvl="7"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8pPr>
            <a:lvl9pPr marL="4114800" marR="0" lvl="8"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9pPr>
          </a:lstStyle>
          <a:p>
            <a:pPr algn="ctr"/>
            <a:r>
              <a:rPr lang="es-MX" sz="1200" dirty="0"/>
              <a:t>Modulo de Búsqueda Web y</a:t>
            </a:r>
          </a:p>
          <a:p>
            <a:pPr algn="ctr"/>
            <a:r>
              <a:rPr lang="es-MX" sz="1200" dirty="0"/>
              <a:t>búsqueda local</a:t>
            </a:r>
          </a:p>
        </p:txBody>
      </p:sp>
      <p:sp>
        <p:nvSpPr>
          <p:cNvPr id="21" name="Google Shape;426;p45">
            <a:extLst>
              <a:ext uri="{FF2B5EF4-FFF2-40B4-BE49-F238E27FC236}">
                <a16:creationId xmlns:a16="http://schemas.microsoft.com/office/drawing/2014/main" id="{D1C96F4B-B686-4FD4-9868-5ED2B93EB810}"/>
              </a:ext>
            </a:extLst>
          </p:cNvPr>
          <p:cNvSpPr/>
          <p:nvPr/>
        </p:nvSpPr>
        <p:spPr>
          <a:xfrm>
            <a:off x="4124086" y="3857240"/>
            <a:ext cx="2716200"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7;p45">
            <a:extLst>
              <a:ext uri="{FF2B5EF4-FFF2-40B4-BE49-F238E27FC236}">
                <a16:creationId xmlns:a16="http://schemas.microsoft.com/office/drawing/2014/main" id="{2DAD3BBA-0A65-4A1E-96C7-0CEA812DAB7F}"/>
              </a:ext>
            </a:extLst>
          </p:cNvPr>
          <p:cNvSpPr/>
          <p:nvPr/>
        </p:nvSpPr>
        <p:spPr>
          <a:xfrm flipH="1">
            <a:off x="302284" y="3119904"/>
            <a:ext cx="2716200"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8;p45">
            <a:extLst>
              <a:ext uri="{FF2B5EF4-FFF2-40B4-BE49-F238E27FC236}">
                <a16:creationId xmlns:a16="http://schemas.microsoft.com/office/drawing/2014/main" id="{70A869F3-6068-4559-B713-5652B1C54995}"/>
              </a:ext>
            </a:extLst>
          </p:cNvPr>
          <p:cNvSpPr txBox="1">
            <a:spLocks/>
          </p:cNvSpPr>
          <p:nvPr/>
        </p:nvSpPr>
        <p:spPr>
          <a:xfrm>
            <a:off x="55984" y="3247079"/>
            <a:ext cx="2214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2pPr>
            <a:lvl3pPr marR="0" lvl="2"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3pPr>
            <a:lvl4pPr marR="0" lvl="3"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4pPr>
            <a:lvl5pPr marR="0" lvl="4"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5pPr>
            <a:lvl6pPr marR="0" lvl="5"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6pPr>
            <a:lvl7pPr marR="0" lvl="6"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7pPr>
            <a:lvl8pPr marR="0" lvl="7"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8pPr>
            <a:lvl9pPr marR="0" lvl="8"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9pPr>
          </a:lstStyle>
          <a:p>
            <a:r>
              <a:rPr lang="es-MX" dirty="0">
                <a:solidFill>
                  <a:schemeClr val="lt1"/>
                </a:solidFill>
              </a:rPr>
              <a:t>SPRINT 4</a:t>
            </a:r>
          </a:p>
        </p:txBody>
      </p:sp>
      <p:sp>
        <p:nvSpPr>
          <p:cNvPr id="24" name="Google Shape;431;p45">
            <a:extLst>
              <a:ext uri="{FF2B5EF4-FFF2-40B4-BE49-F238E27FC236}">
                <a16:creationId xmlns:a16="http://schemas.microsoft.com/office/drawing/2014/main" id="{AC59FF2B-41A9-4E9A-BD96-4954165F7F1C}"/>
              </a:ext>
            </a:extLst>
          </p:cNvPr>
          <p:cNvSpPr txBox="1">
            <a:spLocks/>
          </p:cNvSpPr>
          <p:nvPr/>
        </p:nvSpPr>
        <p:spPr>
          <a:xfrm>
            <a:off x="4426877" y="4325632"/>
            <a:ext cx="2083669" cy="4462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9pPr>
          </a:lstStyle>
          <a:p>
            <a:pPr marL="0" indent="0" algn="ctr"/>
            <a:r>
              <a:rPr lang="en-US" sz="1200" dirty="0" err="1"/>
              <a:t>Optimización</a:t>
            </a:r>
            <a:r>
              <a:rPr lang="en-US" sz="1200" dirty="0"/>
              <a:t> de software</a:t>
            </a:r>
          </a:p>
        </p:txBody>
      </p:sp>
      <p:sp>
        <p:nvSpPr>
          <p:cNvPr id="25" name="Google Shape;432;p45">
            <a:extLst>
              <a:ext uri="{FF2B5EF4-FFF2-40B4-BE49-F238E27FC236}">
                <a16:creationId xmlns:a16="http://schemas.microsoft.com/office/drawing/2014/main" id="{479D11DF-B912-4C50-BDE3-A53C8DC98629}"/>
              </a:ext>
            </a:extLst>
          </p:cNvPr>
          <p:cNvSpPr txBox="1">
            <a:spLocks/>
          </p:cNvSpPr>
          <p:nvPr/>
        </p:nvSpPr>
        <p:spPr>
          <a:xfrm>
            <a:off x="4849430" y="3920840"/>
            <a:ext cx="24756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9pPr>
          </a:lstStyle>
          <a:p>
            <a:r>
              <a:rPr lang="es-MX" dirty="0">
                <a:solidFill>
                  <a:schemeClr val="lt1"/>
                </a:solidFill>
              </a:rPr>
              <a:t>SPRINT 5</a:t>
            </a:r>
          </a:p>
        </p:txBody>
      </p:sp>
      <p:sp>
        <p:nvSpPr>
          <p:cNvPr id="33" name="Google Shape;168;p29">
            <a:extLst>
              <a:ext uri="{FF2B5EF4-FFF2-40B4-BE49-F238E27FC236}">
                <a16:creationId xmlns:a16="http://schemas.microsoft.com/office/drawing/2014/main" id="{E61990C1-8C46-4BDF-83CF-2FA6178CD122}"/>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15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p:nvPr/>
        </p:nvSpPr>
        <p:spPr>
          <a:xfrm rot="5400000">
            <a:off x="-1151110" y="1908759"/>
            <a:ext cx="4059900" cy="132588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txBox="1">
            <a:spLocks noGrp="1"/>
          </p:cNvSpPr>
          <p:nvPr>
            <p:ph type="ctrTitle"/>
          </p:nvPr>
        </p:nvSpPr>
        <p:spPr>
          <a:xfrm>
            <a:off x="-80010" y="2044817"/>
            <a:ext cx="1917700" cy="89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1"/>
                </a:solidFill>
              </a:rPr>
              <a:t>3.5 </a:t>
            </a:r>
            <a:br>
              <a:rPr lang="en" dirty="0">
                <a:solidFill>
                  <a:schemeClr val="lt1"/>
                </a:solidFill>
              </a:rPr>
            </a:br>
            <a:r>
              <a:rPr lang="en" dirty="0">
                <a:solidFill>
                  <a:schemeClr val="lt1"/>
                </a:solidFill>
              </a:rPr>
              <a:t>Diseño</a:t>
            </a:r>
            <a:endParaRPr dirty="0">
              <a:solidFill>
                <a:schemeClr val="lt1"/>
              </a:solidFill>
            </a:endParaRPr>
          </a:p>
        </p:txBody>
      </p:sp>
      <p:pic>
        <p:nvPicPr>
          <p:cNvPr id="9" name="Imagen 8">
            <a:extLst>
              <a:ext uri="{FF2B5EF4-FFF2-40B4-BE49-F238E27FC236}">
                <a16:creationId xmlns:a16="http://schemas.microsoft.com/office/drawing/2014/main" id="{A4291730-B681-4C61-827F-06668B108F7F}"/>
              </a:ext>
            </a:extLst>
          </p:cNvPr>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6660"/>
          <a:stretch/>
        </p:blipFill>
        <p:spPr bwMode="auto">
          <a:xfrm>
            <a:off x="1541781" y="385884"/>
            <a:ext cx="7602219" cy="4215766"/>
          </a:xfrm>
          <a:prstGeom prst="rect">
            <a:avLst/>
          </a:prstGeom>
          <a:noFill/>
          <a:ln>
            <a:noFill/>
          </a:ln>
          <a:extLst>
            <a:ext uri="{53640926-AAD7-44D8-BBD7-CCE9431645EC}">
              <a14:shadowObscured xmlns:a14="http://schemas.microsoft.com/office/drawing/2010/main"/>
            </a:ext>
          </a:extLst>
        </p:spPr>
      </p:pic>
      <p:sp>
        <p:nvSpPr>
          <p:cNvPr id="10" name="Google Shape;168;p29">
            <a:extLst>
              <a:ext uri="{FF2B5EF4-FFF2-40B4-BE49-F238E27FC236}">
                <a16:creationId xmlns:a16="http://schemas.microsoft.com/office/drawing/2014/main" id="{E9CA605C-0825-4AA9-AFD5-B78B9FF63EB2}"/>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16</a:t>
            </a:r>
          </a:p>
        </p:txBody>
      </p:sp>
      <p:sp>
        <p:nvSpPr>
          <p:cNvPr id="6" name="Google Shape;171;p29">
            <a:extLst>
              <a:ext uri="{FF2B5EF4-FFF2-40B4-BE49-F238E27FC236}">
                <a16:creationId xmlns:a16="http://schemas.microsoft.com/office/drawing/2014/main" id="{5A14FEAD-65DF-4AD3-812E-FF5E23979A1F}"/>
              </a:ext>
            </a:extLst>
          </p:cNvPr>
          <p:cNvSpPr/>
          <p:nvPr/>
        </p:nvSpPr>
        <p:spPr>
          <a:xfrm>
            <a:off x="3087897" y="4601650"/>
            <a:ext cx="4509986" cy="31777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chemeClr val="dk1"/>
                </a:solidFill>
                <a:latin typeface="Catamaran Light"/>
                <a:cs typeface="Catamaran Light"/>
                <a:sym typeface="Catamaran Light"/>
              </a:rPr>
              <a:t>Figura 4 Diseño lógico del software</a:t>
            </a:r>
            <a:endParaRPr dirty="0">
              <a:solidFill>
                <a:schemeClr val="dk1"/>
              </a:solidFill>
              <a:latin typeface="Catamaran Light"/>
              <a:cs typeface="Catamaran Light"/>
              <a:sym typeface="Catamaran Light"/>
            </a:endParaRPr>
          </a:p>
        </p:txBody>
      </p:sp>
    </p:spTree>
    <p:extLst>
      <p:ext uri="{BB962C8B-B14F-4D97-AF65-F5344CB8AC3E}">
        <p14:creationId xmlns:p14="http://schemas.microsoft.com/office/powerpoint/2010/main" val="3500822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35"/>
          <p:cNvSpPr/>
          <p:nvPr/>
        </p:nvSpPr>
        <p:spPr>
          <a:xfrm rot="-5400000" flipH="1">
            <a:off x="5999400" y="1850750"/>
            <a:ext cx="4059900" cy="144189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6;p34">
            <a:extLst>
              <a:ext uri="{FF2B5EF4-FFF2-40B4-BE49-F238E27FC236}">
                <a16:creationId xmlns:a16="http://schemas.microsoft.com/office/drawing/2014/main" id="{160C2337-DFA6-4C30-B2D0-1C58CF5ED3FA}"/>
              </a:ext>
            </a:extLst>
          </p:cNvPr>
          <p:cNvSpPr txBox="1">
            <a:spLocks/>
          </p:cNvSpPr>
          <p:nvPr/>
        </p:nvSpPr>
        <p:spPr>
          <a:xfrm>
            <a:off x="7070500" y="2122749"/>
            <a:ext cx="1917700" cy="89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s-MX" dirty="0">
                <a:solidFill>
                  <a:schemeClr val="lt1"/>
                </a:solidFill>
              </a:rPr>
              <a:t>3.5 </a:t>
            </a:r>
            <a:br>
              <a:rPr lang="es-MX" dirty="0">
                <a:solidFill>
                  <a:schemeClr val="lt1"/>
                </a:solidFill>
              </a:rPr>
            </a:br>
            <a:r>
              <a:rPr lang="es-MX" dirty="0">
                <a:solidFill>
                  <a:schemeClr val="lt1"/>
                </a:solidFill>
              </a:rPr>
              <a:t>Diseño</a:t>
            </a:r>
          </a:p>
        </p:txBody>
      </p:sp>
      <p:pic>
        <p:nvPicPr>
          <p:cNvPr id="14" name="Picture 2">
            <a:extLst>
              <a:ext uri="{FF2B5EF4-FFF2-40B4-BE49-F238E27FC236}">
                <a16:creationId xmlns:a16="http://schemas.microsoft.com/office/drawing/2014/main" id="{E0B656CE-1164-4178-A821-36BED4B4C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302" y="726327"/>
            <a:ext cx="6589198" cy="36907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5" name="Google Shape;168;p29">
            <a:extLst>
              <a:ext uri="{FF2B5EF4-FFF2-40B4-BE49-F238E27FC236}">
                <a16:creationId xmlns:a16="http://schemas.microsoft.com/office/drawing/2014/main" id="{22B2412E-3712-46F3-8B1A-74552A657158}"/>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17</a:t>
            </a:r>
          </a:p>
        </p:txBody>
      </p:sp>
      <p:sp>
        <p:nvSpPr>
          <p:cNvPr id="6" name="Google Shape;171;p29">
            <a:extLst>
              <a:ext uri="{FF2B5EF4-FFF2-40B4-BE49-F238E27FC236}">
                <a16:creationId xmlns:a16="http://schemas.microsoft.com/office/drawing/2014/main" id="{970925F7-9542-484D-A2B1-D1BE90067D23}"/>
              </a:ext>
            </a:extLst>
          </p:cNvPr>
          <p:cNvSpPr/>
          <p:nvPr/>
        </p:nvSpPr>
        <p:spPr>
          <a:xfrm>
            <a:off x="1520908" y="4561341"/>
            <a:ext cx="4509986" cy="31777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chemeClr val="dk1"/>
                </a:solidFill>
                <a:latin typeface="Catamaran Light"/>
                <a:cs typeface="Catamaran Light"/>
                <a:sym typeface="Catamaran Light"/>
              </a:rPr>
              <a:t>Figura 5 Manejo de los diferentes ficheros</a:t>
            </a:r>
            <a:endParaRPr dirty="0">
              <a:solidFill>
                <a:schemeClr val="dk1"/>
              </a:solidFill>
              <a:latin typeface="Catamaran Light"/>
              <a:cs typeface="Catamaran Light"/>
              <a:sym typeface="Catamaran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4"/>
        <p:cNvGrpSpPr/>
        <p:nvPr/>
      </p:nvGrpSpPr>
      <p:grpSpPr>
        <a:xfrm>
          <a:off x="0" y="0"/>
          <a:ext cx="0" cy="0"/>
          <a:chOff x="0" y="0"/>
          <a:chExt cx="0" cy="0"/>
        </a:xfrm>
      </p:grpSpPr>
      <p:sp>
        <p:nvSpPr>
          <p:cNvPr id="145" name="Google Shape;145;p28"/>
          <p:cNvSpPr txBox="1">
            <a:spLocks noGrp="1"/>
          </p:cNvSpPr>
          <p:nvPr>
            <p:ph type="ctrTitle" idx="9"/>
          </p:nvPr>
        </p:nvSpPr>
        <p:spPr>
          <a:xfrm>
            <a:off x="6804084" y="147600"/>
            <a:ext cx="2149086" cy="860399"/>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2400" dirty="0"/>
              <a:t>INDICE DE CONTENIDO</a:t>
            </a:r>
            <a:endParaRPr sz="2400" dirty="0"/>
          </a:p>
        </p:txBody>
      </p:sp>
      <p:sp>
        <p:nvSpPr>
          <p:cNvPr id="146" name="Google Shape;146;p28"/>
          <p:cNvSpPr/>
          <p:nvPr/>
        </p:nvSpPr>
        <p:spPr>
          <a:xfrm rot="-5400000" flipH="1">
            <a:off x="-1218511" y="1204426"/>
            <a:ext cx="5157587" cy="27205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8"/>
          <p:cNvSpPr txBox="1">
            <a:spLocks noGrp="1"/>
          </p:cNvSpPr>
          <p:nvPr>
            <p:ph type="subTitle" idx="7"/>
          </p:nvPr>
        </p:nvSpPr>
        <p:spPr>
          <a:xfrm>
            <a:off x="3040252" y="2392281"/>
            <a:ext cx="3151492" cy="9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200" dirty="0"/>
              <a:t>3.1 Metodología Implementada</a:t>
            </a:r>
          </a:p>
          <a:p>
            <a:pPr marL="0" lvl="0" indent="0" algn="l" rtl="0">
              <a:spcBef>
                <a:spcPts val="0"/>
              </a:spcBef>
              <a:spcAft>
                <a:spcPts val="0"/>
              </a:spcAft>
              <a:buNone/>
            </a:pPr>
            <a:r>
              <a:rPr lang="es-MX" sz="1200" dirty="0"/>
              <a:t>3.2 Planeación</a:t>
            </a:r>
          </a:p>
          <a:p>
            <a:pPr marL="0" lvl="0" indent="0" algn="l" rtl="0">
              <a:spcBef>
                <a:spcPts val="0"/>
              </a:spcBef>
              <a:spcAft>
                <a:spcPts val="0"/>
              </a:spcAft>
              <a:buNone/>
            </a:pPr>
            <a:r>
              <a:rPr lang="es-MX" sz="1200" dirty="0"/>
              <a:t>3.2 Requisitos Generales</a:t>
            </a:r>
          </a:p>
          <a:p>
            <a:pPr marL="0" lvl="0" indent="0" algn="l" rtl="0">
              <a:spcBef>
                <a:spcPts val="0"/>
              </a:spcBef>
              <a:spcAft>
                <a:spcPts val="0"/>
              </a:spcAft>
              <a:buNone/>
            </a:pPr>
            <a:r>
              <a:rPr lang="es-MX" sz="1200" dirty="0"/>
              <a:t>3.3 Planeación Sprint</a:t>
            </a:r>
          </a:p>
          <a:p>
            <a:pPr marL="0" lvl="0" indent="0" algn="l" rtl="0">
              <a:spcBef>
                <a:spcPts val="0"/>
              </a:spcBef>
              <a:spcAft>
                <a:spcPts val="0"/>
              </a:spcAft>
              <a:buNone/>
            </a:pPr>
            <a:r>
              <a:rPr lang="es-MX" sz="1200" dirty="0"/>
              <a:t>3.4 Sprint</a:t>
            </a:r>
          </a:p>
          <a:p>
            <a:pPr marL="0" lvl="0" indent="0" algn="l" rtl="0">
              <a:spcBef>
                <a:spcPts val="0"/>
              </a:spcBef>
              <a:spcAft>
                <a:spcPts val="0"/>
              </a:spcAft>
              <a:buNone/>
            </a:pPr>
            <a:r>
              <a:rPr lang="es-MX" sz="1200" dirty="0"/>
              <a:t>3.5 Pruebas</a:t>
            </a:r>
          </a:p>
        </p:txBody>
      </p:sp>
      <p:sp>
        <p:nvSpPr>
          <p:cNvPr id="148" name="Google Shape;148;p28"/>
          <p:cNvSpPr txBox="1">
            <a:spLocks noGrp="1"/>
          </p:cNvSpPr>
          <p:nvPr>
            <p:ph type="ctrTitle" idx="6"/>
          </p:nvPr>
        </p:nvSpPr>
        <p:spPr>
          <a:xfrm>
            <a:off x="2741745" y="192584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METODOLOGÍA</a:t>
            </a:r>
            <a:endParaRPr dirty="0"/>
          </a:p>
        </p:txBody>
      </p:sp>
      <p:sp>
        <p:nvSpPr>
          <p:cNvPr id="149" name="Google Shape;149;p28"/>
          <p:cNvSpPr txBox="1">
            <a:spLocks noGrp="1"/>
          </p:cNvSpPr>
          <p:nvPr>
            <p:ph type="title" idx="8"/>
          </p:nvPr>
        </p:nvSpPr>
        <p:spPr>
          <a:xfrm>
            <a:off x="1797715" y="2489726"/>
            <a:ext cx="784064"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III</a:t>
            </a:r>
            <a:endParaRPr dirty="0">
              <a:solidFill>
                <a:schemeClr val="lt1"/>
              </a:solidFill>
            </a:endParaRPr>
          </a:p>
        </p:txBody>
      </p:sp>
      <p:sp>
        <p:nvSpPr>
          <p:cNvPr id="150" name="Google Shape;150;p28"/>
          <p:cNvSpPr txBox="1">
            <a:spLocks noGrp="1"/>
          </p:cNvSpPr>
          <p:nvPr>
            <p:ph type="ctrTitle"/>
          </p:nvPr>
        </p:nvSpPr>
        <p:spPr>
          <a:xfrm>
            <a:off x="2751494" y="0"/>
            <a:ext cx="346883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MX" dirty="0"/>
              <a:t>GENERALIDADES DEL PROYECTO</a:t>
            </a:r>
            <a:endParaRPr dirty="0"/>
          </a:p>
        </p:txBody>
      </p:sp>
      <p:sp>
        <p:nvSpPr>
          <p:cNvPr id="151" name="Google Shape;151;p28"/>
          <p:cNvSpPr txBox="1">
            <a:spLocks noGrp="1"/>
          </p:cNvSpPr>
          <p:nvPr>
            <p:ph type="subTitle" idx="1"/>
          </p:nvPr>
        </p:nvSpPr>
        <p:spPr>
          <a:xfrm>
            <a:off x="3040252" y="399373"/>
            <a:ext cx="2891316"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200" dirty="0"/>
              <a:t>1.1 Planteamiento del problema</a:t>
            </a:r>
          </a:p>
          <a:p>
            <a:pPr marL="0" lvl="0" indent="0" algn="l" rtl="0">
              <a:spcBef>
                <a:spcPts val="0"/>
              </a:spcBef>
              <a:spcAft>
                <a:spcPts val="0"/>
              </a:spcAft>
              <a:buNone/>
            </a:pPr>
            <a:r>
              <a:rPr lang="es-MX" sz="1200" dirty="0"/>
              <a:t>1.2 Hipótesis</a:t>
            </a:r>
          </a:p>
          <a:p>
            <a:pPr marL="0" lvl="0" indent="0" algn="l" rtl="0">
              <a:spcBef>
                <a:spcPts val="0"/>
              </a:spcBef>
              <a:spcAft>
                <a:spcPts val="0"/>
              </a:spcAft>
              <a:buNone/>
            </a:pPr>
            <a:r>
              <a:rPr lang="es-MX" sz="1200" dirty="0"/>
              <a:t>1.3 Objetivos</a:t>
            </a:r>
          </a:p>
          <a:p>
            <a:pPr marL="457200" lvl="1" indent="0"/>
            <a:r>
              <a:rPr lang="es-MX" sz="1200" dirty="0"/>
              <a:t>1.3.1 Objetivo General</a:t>
            </a:r>
          </a:p>
          <a:p>
            <a:pPr marL="457200" lvl="1" indent="0"/>
            <a:r>
              <a:rPr lang="es-MX" sz="1200" dirty="0"/>
              <a:t>1.3.2 Objetivos Específicos</a:t>
            </a:r>
          </a:p>
        </p:txBody>
      </p:sp>
      <p:sp>
        <p:nvSpPr>
          <p:cNvPr id="152" name="Google Shape;152;p28"/>
          <p:cNvSpPr txBox="1">
            <a:spLocks noGrp="1"/>
          </p:cNvSpPr>
          <p:nvPr>
            <p:ph type="title" idx="2"/>
          </p:nvPr>
        </p:nvSpPr>
        <p:spPr>
          <a:xfrm>
            <a:off x="1797715" y="228080"/>
            <a:ext cx="639686"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I</a:t>
            </a:r>
            <a:endParaRPr dirty="0">
              <a:solidFill>
                <a:schemeClr val="lt1"/>
              </a:solidFill>
            </a:endParaRPr>
          </a:p>
        </p:txBody>
      </p:sp>
      <p:sp>
        <p:nvSpPr>
          <p:cNvPr id="153" name="Google Shape;153;p28"/>
          <p:cNvSpPr txBox="1">
            <a:spLocks noGrp="1"/>
          </p:cNvSpPr>
          <p:nvPr>
            <p:ph type="ctrTitle" idx="3"/>
          </p:nvPr>
        </p:nvSpPr>
        <p:spPr>
          <a:xfrm>
            <a:off x="2691336" y="1351241"/>
            <a:ext cx="2251800" cy="35150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MARCO TEÓRICO</a:t>
            </a:r>
            <a:endParaRPr dirty="0"/>
          </a:p>
        </p:txBody>
      </p:sp>
      <p:sp>
        <p:nvSpPr>
          <p:cNvPr id="154" name="Google Shape;154;p28"/>
          <p:cNvSpPr txBox="1">
            <a:spLocks noGrp="1"/>
          </p:cNvSpPr>
          <p:nvPr>
            <p:ph type="subTitle" idx="4"/>
          </p:nvPr>
        </p:nvSpPr>
        <p:spPr>
          <a:xfrm>
            <a:off x="3040252" y="1539365"/>
            <a:ext cx="3462823"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100" dirty="0"/>
              <a:t>2.1 Antecedentes</a:t>
            </a:r>
          </a:p>
          <a:p>
            <a:pPr marL="0" lvl="0" indent="0" algn="l" rtl="0">
              <a:spcBef>
                <a:spcPts val="0"/>
              </a:spcBef>
              <a:spcAft>
                <a:spcPts val="0"/>
              </a:spcAft>
              <a:buNone/>
            </a:pPr>
            <a:r>
              <a:rPr lang="es-MX" sz="1100" dirty="0"/>
              <a:t>2.2 Marco Conceptual.</a:t>
            </a:r>
          </a:p>
          <a:p>
            <a:pPr marL="0" lvl="0" indent="0" algn="l" rtl="0">
              <a:spcBef>
                <a:spcPts val="0"/>
              </a:spcBef>
              <a:spcAft>
                <a:spcPts val="0"/>
              </a:spcAft>
              <a:buNone/>
            </a:pPr>
            <a:endParaRPr lang="es-MX" sz="1100" dirty="0"/>
          </a:p>
        </p:txBody>
      </p:sp>
      <p:sp>
        <p:nvSpPr>
          <p:cNvPr id="155" name="Google Shape;155;p28"/>
          <p:cNvSpPr txBox="1">
            <a:spLocks noGrp="1"/>
          </p:cNvSpPr>
          <p:nvPr>
            <p:ph type="title" idx="5"/>
          </p:nvPr>
        </p:nvSpPr>
        <p:spPr>
          <a:xfrm>
            <a:off x="1748629" y="1388405"/>
            <a:ext cx="639686"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II</a:t>
            </a:r>
            <a:endParaRPr dirty="0">
              <a:solidFill>
                <a:schemeClr val="lt1"/>
              </a:solidFill>
            </a:endParaRPr>
          </a:p>
        </p:txBody>
      </p:sp>
      <p:sp>
        <p:nvSpPr>
          <p:cNvPr id="156" name="Google Shape;156;p28"/>
          <p:cNvSpPr txBox="1">
            <a:spLocks noGrp="1"/>
          </p:cNvSpPr>
          <p:nvPr>
            <p:ph type="ctrTitle" idx="13"/>
          </p:nvPr>
        </p:nvSpPr>
        <p:spPr>
          <a:xfrm>
            <a:off x="2741745" y="3691004"/>
            <a:ext cx="2251800" cy="35150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ANALISIS DE RESULTADOS</a:t>
            </a:r>
            <a:endParaRPr dirty="0"/>
          </a:p>
        </p:txBody>
      </p:sp>
      <p:sp>
        <p:nvSpPr>
          <p:cNvPr id="158" name="Google Shape;158;p28"/>
          <p:cNvSpPr txBox="1">
            <a:spLocks noGrp="1"/>
          </p:cNvSpPr>
          <p:nvPr>
            <p:ph type="title" idx="15"/>
          </p:nvPr>
        </p:nvSpPr>
        <p:spPr>
          <a:xfrm>
            <a:off x="1797715" y="3485573"/>
            <a:ext cx="784064"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IV</a:t>
            </a:r>
            <a:endParaRPr dirty="0">
              <a:solidFill>
                <a:schemeClr val="lt1"/>
              </a:solidFill>
            </a:endParaRPr>
          </a:p>
        </p:txBody>
      </p:sp>
      <p:sp>
        <p:nvSpPr>
          <p:cNvPr id="159" name="Google Shape;159;p28"/>
          <p:cNvSpPr txBox="1">
            <a:spLocks noGrp="1"/>
          </p:cNvSpPr>
          <p:nvPr>
            <p:ph type="ctrTitle" idx="16"/>
          </p:nvPr>
        </p:nvSpPr>
        <p:spPr>
          <a:xfrm>
            <a:off x="2741745" y="413103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CONCLUSIONES</a:t>
            </a:r>
            <a:endParaRPr dirty="0"/>
          </a:p>
        </p:txBody>
      </p:sp>
      <p:sp>
        <p:nvSpPr>
          <p:cNvPr id="161" name="Google Shape;161;p28"/>
          <p:cNvSpPr txBox="1">
            <a:spLocks noGrp="1"/>
          </p:cNvSpPr>
          <p:nvPr>
            <p:ph type="title" idx="18"/>
          </p:nvPr>
        </p:nvSpPr>
        <p:spPr>
          <a:xfrm>
            <a:off x="1843728" y="4309281"/>
            <a:ext cx="557534" cy="54936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V</a:t>
            </a:r>
            <a:endParaRPr dirty="0">
              <a:solidFill>
                <a:schemeClr val="lt1"/>
              </a:solidFill>
            </a:endParaRPr>
          </a:p>
        </p:txBody>
      </p:sp>
      <p:sp>
        <p:nvSpPr>
          <p:cNvPr id="23" name="Google Shape;159;p28">
            <a:extLst>
              <a:ext uri="{FF2B5EF4-FFF2-40B4-BE49-F238E27FC236}">
                <a16:creationId xmlns:a16="http://schemas.microsoft.com/office/drawing/2014/main" id="{1ACEC0EF-CEAC-4083-A725-50DCC42A24FA}"/>
              </a:ext>
            </a:extLst>
          </p:cNvPr>
          <p:cNvSpPr txBox="1">
            <a:spLocks/>
          </p:cNvSpPr>
          <p:nvPr/>
        </p:nvSpPr>
        <p:spPr>
          <a:xfrm>
            <a:off x="2741745" y="4583965"/>
            <a:ext cx="2251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9pPr>
          </a:lstStyle>
          <a:p>
            <a:r>
              <a:rPr lang="es-MX" dirty="0"/>
              <a:t>REFERENCIAS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4"/>
          <p:cNvSpPr/>
          <p:nvPr/>
        </p:nvSpPr>
        <p:spPr>
          <a:xfrm>
            <a:off x="0" y="3969572"/>
            <a:ext cx="1129553" cy="1173928"/>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4"/>
          <p:cNvSpPr txBox="1">
            <a:spLocks noGrp="1"/>
          </p:cNvSpPr>
          <p:nvPr>
            <p:ph type="ctrTitle"/>
          </p:nvPr>
        </p:nvSpPr>
        <p:spPr>
          <a:xfrm>
            <a:off x="5833623" y="139700"/>
            <a:ext cx="3280291"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3.6 Implementación</a:t>
            </a:r>
            <a:endParaRPr dirty="0"/>
          </a:p>
        </p:txBody>
      </p:sp>
      <p:sp>
        <p:nvSpPr>
          <p:cNvPr id="404" name="Google Shape;404;p44"/>
          <p:cNvSpPr/>
          <p:nvPr/>
        </p:nvSpPr>
        <p:spPr>
          <a:xfrm>
            <a:off x="6802329" y="2114088"/>
            <a:ext cx="29938" cy="59875"/>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4"/>
          <p:cNvSpPr/>
          <p:nvPr/>
        </p:nvSpPr>
        <p:spPr>
          <a:xfrm>
            <a:off x="6840325" y="2114088"/>
            <a:ext cx="30422" cy="59875"/>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4"/>
          <p:cNvSpPr/>
          <p:nvPr/>
        </p:nvSpPr>
        <p:spPr>
          <a:xfrm>
            <a:off x="5455852" y="4303005"/>
            <a:ext cx="2640443" cy="14727"/>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8;p29">
            <a:extLst>
              <a:ext uri="{FF2B5EF4-FFF2-40B4-BE49-F238E27FC236}">
                <a16:creationId xmlns:a16="http://schemas.microsoft.com/office/drawing/2014/main" id="{8D86F875-0862-482C-9C4B-73540B6294AB}"/>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18</a:t>
            </a:r>
          </a:p>
        </p:txBody>
      </p:sp>
      <p:graphicFrame>
        <p:nvGraphicFramePr>
          <p:cNvPr id="11" name="Tabla 10">
            <a:extLst>
              <a:ext uri="{FF2B5EF4-FFF2-40B4-BE49-F238E27FC236}">
                <a16:creationId xmlns:a16="http://schemas.microsoft.com/office/drawing/2014/main" id="{346C9401-E3F1-4BE3-9C12-0DDBC3214CF2}"/>
              </a:ext>
            </a:extLst>
          </p:cNvPr>
          <p:cNvGraphicFramePr>
            <a:graphicFrameLocks noGrp="1"/>
          </p:cNvGraphicFramePr>
          <p:nvPr>
            <p:extLst>
              <p:ext uri="{D42A27DB-BD31-4B8C-83A1-F6EECF244321}">
                <p14:modId xmlns:p14="http://schemas.microsoft.com/office/powerpoint/2010/main" val="3264174951"/>
              </p:ext>
            </p:extLst>
          </p:nvPr>
        </p:nvGraphicFramePr>
        <p:xfrm>
          <a:off x="1405227" y="1303493"/>
          <a:ext cx="6333546" cy="3410383"/>
        </p:xfrm>
        <a:graphic>
          <a:graphicData uri="http://schemas.openxmlformats.org/drawingml/2006/table">
            <a:tbl>
              <a:tblPr/>
              <a:tblGrid>
                <a:gridCol w="1347059">
                  <a:extLst>
                    <a:ext uri="{9D8B030D-6E8A-4147-A177-3AD203B41FA5}">
                      <a16:colId xmlns:a16="http://schemas.microsoft.com/office/drawing/2014/main" val="482364006"/>
                    </a:ext>
                  </a:extLst>
                </a:gridCol>
                <a:gridCol w="4986487">
                  <a:extLst>
                    <a:ext uri="{9D8B030D-6E8A-4147-A177-3AD203B41FA5}">
                      <a16:colId xmlns:a16="http://schemas.microsoft.com/office/drawing/2014/main" val="856436142"/>
                    </a:ext>
                  </a:extLst>
                </a:gridCol>
              </a:tblGrid>
              <a:tr h="380483">
                <a:tc>
                  <a:txBody>
                    <a:bodyPr/>
                    <a:lstStyle/>
                    <a:p>
                      <a:pPr algn="ctr"/>
                      <a:r>
                        <a:rPr lang="es-MX" sz="1400">
                          <a:effectLst/>
                          <a:latin typeface="Times New Roman" panose="02020603050405020304" pitchFamily="18" charset="0"/>
                          <a:ea typeface="Times New Roman" panose="02020603050405020304" pitchFamily="18" charset="0"/>
                        </a:rPr>
                        <a:t>Paquete</a:t>
                      </a:r>
                      <a:endParaRPr lang="es-MX"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MX" sz="1400" dirty="0">
                          <a:effectLst/>
                          <a:latin typeface="Times New Roman" panose="02020603050405020304" pitchFamily="18" charset="0"/>
                          <a:ea typeface="Times New Roman" panose="02020603050405020304" pitchFamily="18" charset="0"/>
                        </a:rPr>
                        <a:t>Descripción</a:t>
                      </a:r>
                      <a:endParaRPr lang="es-MX" sz="28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3267926"/>
                  </a:ext>
                </a:extLst>
              </a:tr>
              <a:tr h="332058">
                <a:tc>
                  <a:txBody>
                    <a:bodyPr/>
                    <a:lstStyle/>
                    <a:p>
                      <a:r>
                        <a:rPr lang="es-MX" sz="1400">
                          <a:effectLst/>
                          <a:latin typeface="Times New Roman" panose="02020603050405020304" pitchFamily="18" charset="0"/>
                          <a:ea typeface="Times New Roman" panose="02020603050405020304" pitchFamily="18" charset="0"/>
                        </a:rPr>
                        <a:t>PyQt5</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r>
                        <a:rPr lang="es-MX" sz="1400" dirty="0">
                          <a:effectLst/>
                          <a:latin typeface="Times New Roman" panose="02020603050405020304" pitchFamily="18" charset="0"/>
                          <a:ea typeface="Times New Roman" panose="02020603050405020304" pitchFamily="18" charset="0"/>
                        </a:rPr>
                        <a:t>Creación de interfaces avanzadas</a:t>
                      </a:r>
                      <a:endParaRPr lang="es-MX" sz="28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921954495"/>
                  </a:ext>
                </a:extLst>
              </a:tr>
              <a:tr h="251614">
                <a:tc>
                  <a:txBody>
                    <a:bodyPr/>
                    <a:lstStyle/>
                    <a:p>
                      <a:r>
                        <a:rPr lang="es-MX" sz="1400" i="1" dirty="0">
                          <a:effectLst/>
                          <a:latin typeface="Times New Roman" panose="02020603050405020304" pitchFamily="18" charset="0"/>
                          <a:ea typeface="Times New Roman" panose="02020603050405020304" pitchFamily="18" charset="0"/>
                        </a:rPr>
                        <a:t>PipWin</a:t>
                      </a:r>
                      <a:endParaRPr lang="es-MX" sz="28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tc>
                  <a:txBody>
                    <a:bodyPr/>
                    <a:lstStyle/>
                    <a:p>
                      <a:pPr algn="just"/>
                      <a:r>
                        <a:rPr lang="es-MX" sz="1400" dirty="0">
                          <a:effectLst/>
                          <a:latin typeface="Times New Roman" panose="02020603050405020304" pitchFamily="18" charset="0"/>
                          <a:ea typeface="Times New Roman" panose="02020603050405020304" pitchFamily="18" charset="0"/>
                        </a:rPr>
                        <a:t>Compatibilidad de paquetes</a:t>
                      </a:r>
                      <a:endParaRPr lang="es-MX" sz="28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508269371"/>
                  </a:ext>
                </a:extLst>
              </a:tr>
              <a:tr h="498087">
                <a:tc>
                  <a:txBody>
                    <a:bodyPr/>
                    <a:lstStyle/>
                    <a:p>
                      <a:r>
                        <a:rPr lang="es-MX" sz="1400" i="1">
                          <a:effectLst/>
                          <a:latin typeface="Times New Roman" panose="02020603050405020304" pitchFamily="18" charset="0"/>
                          <a:ea typeface="Times New Roman" panose="02020603050405020304" pitchFamily="18" charset="0"/>
                        </a:rPr>
                        <a:t>Speech Recognition</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tc>
                  <a:txBody>
                    <a:bodyPr/>
                    <a:lstStyle/>
                    <a:p>
                      <a:pPr algn="just"/>
                      <a:r>
                        <a:rPr lang="es-MX" sz="1400" dirty="0">
                          <a:effectLst/>
                          <a:latin typeface="Times New Roman" panose="02020603050405020304" pitchFamily="18" charset="0"/>
                          <a:ea typeface="Times New Roman" panose="02020603050405020304" pitchFamily="18" charset="0"/>
                        </a:rPr>
                        <a:t>Librería que permite el reconocimiento de voz.</a:t>
                      </a:r>
                      <a:endParaRPr lang="es-MX" sz="28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274812946"/>
                  </a:ext>
                </a:extLst>
              </a:tr>
              <a:tr h="332058">
                <a:tc>
                  <a:txBody>
                    <a:bodyPr/>
                    <a:lstStyle/>
                    <a:p>
                      <a:r>
                        <a:rPr lang="es-MX" sz="1400" i="1">
                          <a:effectLst/>
                          <a:latin typeface="Times New Roman" panose="02020603050405020304" pitchFamily="18" charset="0"/>
                          <a:ea typeface="Times New Roman" panose="02020603050405020304" pitchFamily="18" charset="0"/>
                        </a:rPr>
                        <a:t>Pyttxs3</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tc>
                  <a:txBody>
                    <a:bodyPr/>
                    <a:lstStyle/>
                    <a:p>
                      <a:pPr algn="just"/>
                      <a:r>
                        <a:rPr lang="es-MX" sz="1400">
                          <a:effectLst/>
                          <a:latin typeface="Times New Roman" panose="02020603050405020304" pitchFamily="18" charset="0"/>
                          <a:ea typeface="Times New Roman" panose="02020603050405020304" pitchFamily="18" charset="0"/>
                        </a:rPr>
                        <a:t>Paquete para python para la conversión de texto a voz de manera offline.</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343078536"/>
                  </a:ext>
                </a:extLst>
              </a:tr>
              <a:tr h="332058">
                <a:tc>
                  <a:txBody>
                    <a:bodyPr/>
                    <a:lstStyle/>
                    <a:p>
                      <a:r>
                        <a:rPr lang="es-MX" sz="1400" i="1">
                          <a:effectLst/>
                          <a:latin typeface="Times New Roman" panose="02020603050405020304" pitchFamily="18" charset="0"/>
                          <a:ea typeface="Times New Roman" panose="02020603050405020304" pitchFamily="18" charset="0"/>
                        </a:rPr>
                        <a:t>Pyaudio</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tc>
                  <a:txBody>
                    <a:bodyPr/>
                    <a:lstStyle/>
                    <a:p>
                      <a:pPr algn="just"/>
                      <a:r>
                        <a:rPr lang="es-MX" sz="1400">
                          <a:effectLst/>
                          <a:latin typeface="Times New Roman" panose="02020603050405020304" pitchFamily="18" charset="0"/>
                          <a:ea typeface="Times New Roman" panose="02020603050405020304" pitchFamily="18" charset="0"/>
                        </a:rPr>
                        <a:t>Proporciona enlaces para hacer uso de los dispositivos de entrada y salida de audio.</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901211357"/>
                  </a:ext>
                </a:extLst>
              </a:tr>
              <a:tr h="332058">
                <a:tc>
                  <a:txBody>
                    <a:bodyPr/>
                    <a:lstStyle/>
                    <a:p>
                      <a:r>
                        <a:rPr lang="es-MX" sz="1400" i="1">
                          <a:effectLst/>
                          <a:latin typeface="Times New Roman" panose="02020603050405020304" pitchFamily="18" charset="0"/>
                          <a:ea typeface="Times New Roman" panose="02020603050405020304" pitchFamily="18" charset="0"/>
                        </a:rPr>
                        <a:t>PlaySound</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tc>
                  <a:txBody>
                    <a:bodyPr/>
                    <a:lstStyle/>
                    <a:p>
                      <a:pPr algn="just"/>
                      <a:r>
                        <a:rPr lang="es-MX" sz="1400" dirty="0">
                          <a:effectLst/>
                          <a:latin typeface="Times New Roman" panose="02020603050405020304" pitchFamily="18" charset="0"/>
                          <a:ea typeface="Times New Roman" panose="02020603050405020304" pitchFamily="18" charset="0"/>
                        </a:rPr>
                        <a:t>Permite la reproducción de archivos de audio a través de los distintos dispositivos de audio.</a:t>
                      </a:r>
                      <a:endParaRPr lang="es-MX" sz="28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39207253"/>
                  </a:ext>
                </a:extLst>
              </a:tr>
              <a:tr h="241261">
                <a:tc>
                  <a:txBody>
                    <a:bodyPr/>
                    <a:lstStyle/>
                    <a:p>
                      <a:r>
                        <a:rPr lang="es-MX" sz="1400" i="1">
                          <a:effectLst/>
                          <a:latin typeface="Times New Roman" panose="02020603050405020304" pitchFamily="18" charset="0"/>
                          <a:ea typeface="Times New Roman" panose="02020603050405020304" pitchFamily="18" charset="0"/>
                        </a:rPr>
                        <a:t>Google</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tc>
                  <a:txBody>
                    <a:bodyPr/>
                    <a:lstStyle/>
                    <a:p>
                      <a:pPr algn="just"/>
                      <a:r>
                        <a:rPr lang="es-MX" sz="1400">
                          <a:effectLst/>
                          <a:latin typeface="Times New Roman" panose="02020603050405020304" pitchFamily="18" charset="0"/>
                          <a:ea typeface="Times New Roman" panose="02020603050405020304" pitchFamily="18" charset="0"/>
                        </a:rPr>
                        <a:t>Permite la conexión con servicios de Google.</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602391117"/>
                  </a:ext>
                </a:extLst>
              </a:tr>
              <a:tr h="332058">
                <a:tc>
                  <a:txBody>
                    <a:bodyPr/>
                    <a:lstStyle/>
                    <a:p>
                      <a:r>
                        <a:rPr lang="es-MX" sz="1400" i="1">
                          <a:effectLst/>
                          <a:latin typeface="Times New Roman" panose="02020603050405020304" pitchFamily="18" charset="0"/>
                          <a:ea typeface="Times New Roman" panose="02020603050405020304" pitchFamily="18" charset="0"/>
                        </a:rPr>
                        <a:t>Beautiful Soap</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28575" cap="flat" cmpd="dbl" algn="ctr">
                      <a:solidFill>
                        <a:srgbClr val="000000"/>
                      </a:solidFill>
                      <a:prstDash val="solid"/>
                      <a:round/>
                      <a:headEnd type="none" w="med" len="med"/>
                      <a:tailEnd type="none" w="med" len="med"/>
                    </a:lnB>
                  </a:tcPr>
                </a:tc>
                <a:tc>
                  <a:txBody>
                    <a:bodyPr/>
                    <a:lstStyle/>
                    <a:p>
                      <a:pPr algn="just"/>
                      <a:r>
                        <a:rPr lang="es-MX" sz="1400" dirty="0">
                          <a:effectLst/>
                          <a:latin typeface="Times New Roman" panose="02020603050405020304" pitchFamily="18" charset="0"/>
                          <a:ea typeface="Times New Roman" panose="02020603050405020304" pitchFamily="18" charset="0"/>
                        </a:rPr>
                        <a:t>Extrae información con base a etiquetas específicas del HTML de un sitio consultado.</a:t>
                      </a:r>
                      <a:endParaRPr lang="es-MX" sz="28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28575"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592309059"/>
                  </a:ext>
                </a:extLst>
              </a:tr>
            </a:tbl>
          </a:graphicData>
        </a:graphic>
      </p:graphicFrame>
      <p:sp>
        <p:nvSpPr>
          <p:cNvPr id="12" name="Google Shape;171;p29">
            <a:extLst>
              <a:ext uri="{FF2B5EF4-FFF2-40B4-BE49-F238E27FC236}">
                <a16:creationId xmlns:a16="http://schemas.microsoft.com/office/drawing/2014/main" id="{4DBE71A0-CF0E-412A-806A-7BBE5997104D}"/>
              </a:ext>
            </a:extLst>
          </p:cNvPr>
          <p:cNvSpPr/>
          <p:nvPr/>
        </p:nvSpPr>
        <p:spPr>
          <a:xfrm>
            <a:off x="2360761" y="985723"/>
            <a:ext cx="4509986" cy="31777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chemeClr val="dk1"/>
                </a:solidFill>
                <a:latin typeface="Catamaran Light"/>
                <a:cs typeface="Catamaran Light"/>
                <a:sym typeface="Catamaran Light"/>
              </a:rPr>
              <a:t>Tabla 1 Tecnologías implementadas</a:t>
            </a:r>
            <a:endParaRPr dirty="0">
              <a:solidFill>
                <a:schemeClr val="dk1"/>
              </a:solidFill>
              <a:latin typeface="Catamaran Light"/>
              <a:cs typeface="Catamaran Light"/>
              <a:sym typeface="Catamaran Light"/>
            </a:endParaRPr>
          </a:p>
        </p:txBody>
      </p:sp>
    </p:spTree>
    <p:extLst>
      <p:ext uri="{BB962C8B-B14F-4D97-AF65-F5344CB8AC3E}">
        <p14:creationId xmlns:p14="http://schemas.microsoft.com/office/powerpoint/2010/main" val="4133543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4"/>
          <p:cNvSpPr/>
          <p:nvPr/>
        </p:nvSpPr>
        <p:spPr>
          <a:xfrm>
            <a:off x="5560648" y="0"/>
            <a:ext cx="3583349" cy="1271239"/>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4"/>
          <p:cNvSpPr txBox="1">
            <a:spLocks noGrp="1"/>
          </p:cNvSpPr>
          <p:nvPr>
            <p:ph type="ctrTitle"/>
          </p:nvPr>
        </p:nvSpPr>
        <p:spPr>
          <a:xfrm>
            <a:off x="5496854" y="438275"/>
            <a:ext cx="3280291"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3.6 Implementación</a:t>
            </a:r>
            <a:endParaRPr dirty="0"/>
          </a:p>
        </p:txBody>
      </p:sp>
      <p:sp>
        <p:nvSpPr>
          <p:cNvPr id="404" name="Google Shape;404;p44"/>
          <p:cNvSpPr/>
          <p:nvPr/>
        </p:nvSpPr>
        <p:spPr>
          <a:xfrm>
            <a:off x="6802329" y="2114088"/>
            <a:ext cx="29938" cy="59875"/>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4"/>
          <p:cNvSpPr/>
          <p:nvPr/>
        </p:nvSpPr>
        <p:spPr>
          <a:xfrm>
            <a:off x="6840325" y="2114088"/>
            <a:ext cx="30422" cy="59875"/>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4"/>
          <p:cNvSpPr/>
          <p:nvPr/>
        </p:nvSpPr>
        <p:spPr>
          <a:xfrm>
            <a:off x="5455852" y="4303005"/>
            <a:ext cx="2640443" cy="14727"/>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8;p29">
            <a:extLst>
              <a:ext uri="{FF2B5EF4-FFF2-40B4-BE49-F238E27FC236}">
                <a16:creationId xmlns:a16="http://schemas.microsoft.com/office/drawing/2014/main" id="{8D86F875-0862-482C-9C4B-73540B6294AB}"/>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19</a:t>
            </a:r>
          </a:p>
        </p:txBody>
      </p:sp>
      <p:pic>
        <p:nvPicPr>
          <p:cNvPr id="11" name="Imagen 10">
            <a:extLst>
              <a:ext uri="{FF2B5EF4-FFF2-40B4-BE49-F238E27FC236}">
                <a16:creationId xmlns:a16="http://schemas.microsoft.com/office/drawing/2014/main" id="{E2368B36-ADF6-4155-97E0-D50C8341F953}"/>
              </a:ext>
            </a:extLst>
          </p:cNvPr>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t="-3830" b="-2819"/>
          <a:stretch/>
        </p:blipFill>
        <p:spPr bwMode="auto">
          <a:xfrm>
            <a:off x="878947" y="281977"/>
            <a:ext cx="5332094" cy="4438249"/>
          </a:xfrm>
          <a:prstGeom prst="rect">
            <a:avLst/>
          </a:prstGeom>
          <a:ln>
            <a:noFill/>
          </a:ln>
          <a:extLst>
            <a:ext uri="{53640926-AAD7-44D8-BBD7-CCE9431645EC}">
              <a14:shadowObscured xmlns:a14="http://schemas.microsoft.com/office/drawing/2010/main"/>
            </a:ext>
          </a:extLst>
        </p:spPr>
      </p:pic>
      <p:sp>
        <p:nvSpPr>
          <p:cNvPr id="12" name="Google Shape;171;p29">
            <a:extLst>
              <a:ext uri="{FF2B5EF4-FFF2-40B4-BE49-F238E27FC236}">
                <a16:creationId xmlns:a16="http://schemas.microsoft.com/office/drawing/2014/main" id="{07D6DA62-776F-4D08-BD82-0706C80F880E}"/>
              </a:ext>
            </a:extLst>
          </p:cNvPr>
          <p:cNvSpPr/>
          <p:nvPr/>
        </p:nvSpPr>
        <p:spPr>
          <a:xfrm>
            <a:off x="548639" y="4622093"/>
            <a:ext cx="5895191" cy="31777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chemeClr val="dk1"/>
                </a:solidFill>
                <a:latin typeface="Catamaran Light"/>
                <a:cs typeface="Catamaran Light"/>
                <a:sym typeface="Catamaran Light"/>
              </a:rPr>
              <a:t>Figura 6 Funcionamiento lógico del reconocimiento de peticiones</a:t>
            </a:r>
            <a:endParaRPr dirty="0">
              <a:solidFill>
                <a:schemeClr val="dk1"/>
              </a:solidFill>
              <a:latin typeface="Catamaran Light"/>
              <a:cs typeface="Catamaran Light"/>
              <a:sym typeface="Catamaran Light"/>
            </a:endParaRPr>
          </a:p>
        </p:txBody>
      </p:sp>
    </p:spTree>
    <p:extLst>
      <p:ext uri="{BB962C8B-B14F-4D97-AF65-F5344CB8AC3E}">
        <p14:creationId xmlns:p14="http://schemas.microsoft.com/office/powerpoint/2010/main" val="1577559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4"/>
          <p:cNvSpPr/>
          <p:nvPr/>
        </p:nvSpPr>
        <p:spPr>
          <a:xfrm>
            <a:off x="5560648" y="0"/>
            <a:ext cx="3583349" cy="1271239"/>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4"/>
          <p:cNvSpPr txBox="1">
            <a:spLocks noGrp="1"/>
          </p:cNvSpPr>
          <p:nvPr>
            <p:ph type="ctrTitle"/>
          </p:nvPr>
        </p:nvSpPr>
        <p:spPr>
          <a:xfrm>
            <a:off x="5496854" y="438275"/>
            <a:ext cx="3280291"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3.6 Implementación</a:t>
            </a:r>
            <a:endParaRPr dirty="0"/>
          </a:p>
        </p:txBody>
      </p:sp>
      <p:sp>
        <p:nvSpPr>
          <p:cNvPr id="404" name="Google Shape;404;p44"/>
          <p:cNvSpPr/>
          <p:nvPr/>
        </p:nvSpPr>
        <p:spPr>
          <a:xfrm>
            <a:off x="6802329" y="2114088"/>
            <a:ext cx="29938" cy="59875"/>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4"/>
          <p:cNvSpPr/>
          <p:nvPr/>
        </p:nvSpPr>
        <p:spPr>
          <a:xfrm>
            <a:off x="6840325" y="2114088"/>
            <a:ext cx="30422" cy="59875"/>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8;p29">
            <a:extLst>
              <a:ext uri="{FF2B5EF4-FFF2-40B4-BE49-F238E27FC236}">
                <a16:creationId xmlns:a16="http://schemas.microsoft.com/office/drawing/2014/main" id="{8D86F875-0862-482C-9C4B-73540B6294AB}"/>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20</a:t>
            </a:r>
          </a:p>
        </p:txBody>
      </p:sp>
      <p:pic>
        <p:nvPicPr>
          <p:cNvPr id="9" name="Imagen 8">
            <a:extLst>
              <a:ext uri="{FF2B5EF4-FFF2-40B4-BE49-F238E27FC236}">
                <a16:creationId xmlns:a16="http://schemas.microsoft.com/office/drawing/2014/main" id="{616C280D-8A1A-43E2-8067-AE93A72701A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12348" y="763180"/>
            <a:ext cx="6519299" cy="3617140"/>
          </a:xfrm>
          <a:prstGeom prst="rect">
            <a:avLst/>
          </a:prstGeom>
          <a:noFill/>
        </p:spPr>
      </p:pic>
      <p:sp>
        <p:nvSpPr>
          <p:cNvPr id="10" name="Google Shape;171;p29">
            <a:extLst>
              <a:ext uri="{FF2B5EF4-FFF2-40B4-BE49-F238E27FC236}">
                <a16:creationId xmlns:a16="http://schemas.microsoft.com/office/drawing/2014/main" id="{A95EACEF-A58F-45E2-BD0E-D9B49F527A0A}"/>
              </a:ext>
            </a:extLst>
          </p:cNvPr>
          <p:cNvSpPr/>
          <p:nvPr/>
        </p:nvSpPr>
        <p:spPr>
          <a:xfrm>
            <a:off x="1624403" y="4648469"/>
            <a:ext cx="5895191" cy="31777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chemeClr val="dk1"/>
                </a:solidFill>
                <a:latin typeface="Catamaran Light"/>
                <a:cs typeface="Catamaran Light"/>
                <a:sym typeface="Catamaran Light"/>
              </a:rPr>
              <a:t>Figura 7 Almacenamiento de datos locales</a:t>
            </a:r>
            <a:endParaRPr dirty="0">
              <a:solidFill>
                <a:schemeClr val="dk1"/>
              </a:solidFill>
              <a:latin typeface="Catamaran Light"/>
              <a:cs typeface="Catamaran Light"/>
              <a:sym typeface="Catamaran Light"/>
            </a:endParaRPr>
          </a:p>
        </p:txBody>
      </p:sp>
    </p:spTree>
    <p:extLst>
      <p:ext uri="{BB962C8B-B14F-4D97-AF65-F5344CB8AC3E}">
        <p14:creationId xmlns:p14="http://schemas.microsoft.com/office/powerpoint/2010/main" val="1756977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4"/>
          <p:cNvSpPr/>
          <p:nvPr/>
        </p:nvSpPr>
        <p:spPr>
          <a:xfrm>
            <a:off x="5560648" y="0"/>
            <a:ext cx="3583349" cy="1271239"/>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4"/>
          <p:cNvSpPr txBox="1">
            <a:spLocks noGrp="1"/>
          </p:cNvSpPr>
          <p:nvPr>
            <p:ph type="ctrTitle"/>
          </p:nvPr>
        </p:nvSpPr>
        <p:spPr>
          <a:xfrm>
            <a:off x="5496854" y="438275"/>
            <a:ext cx="3280291"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3.6 Implementación</a:t>
            </a:r>
            <a:endParaRPr dirty="0"/>
          </a:p>
        </p:txBody>
      </p:sp>
      <p:sp>
        <p:nvSpPr>
          <p:cNvPr id="404" name="Google Shape;404;p44"/>
          <p:cNvSpPr/>
          <p:nvPr/>
        </p:nvSpPr>
        <p:spPr>
          <a:xfrm>
            <a:off x="6802329" y="2114088"/>
            <a:ext cx="29938" cy="59875"/>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4"/>
          <p:cNvSpPr/>
          <p:nvPr/>
        </p:nvSpPr>
        <p:spPr>
          <a:xfrm>
            <a:off x="6840325" y="2114088"/>
            <a:ext cx="30422" cy="59875"/>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8;p29">
            <a:extLst>
              <a:ext uri="{FF2B5EF4-FFF2-40B4-BE49-F238E27FC236}">
                <a16:creationId xmlns:a16="http://schemas.microsoft.com/office/drawing/2014/main" id="{8D86F875-0862-482C-9C4B-73540B6294AB}"/>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21</a:t>
            </a:r>
          </a:p>
        </p:txBody>
      </p:sp>
      <p:pic>
        <p:nvPicPr>
          <p:cNvPr id="10" name="Imagen 9">
            <a:extLst>
              <a:ext uri="{FF2B5EF4-FFF2-40B4-BE49-F238E27FC236}">
                <a16:creationId xmlns:a16="http://schemas.microsoft.com/office/drawing/2014/main" id="{9BC75EAA-ACC1-47FB-8433-6B379FF7B214}"/>
              </a:ext>
            </a:extLst>
          </p:cNvPr>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7229" b="1915"/>
          <a:stretch/>
        </p:blipFill>
        <p:spPr bwMode="auto">
          <a:xfrm>
            <a:off x="1517487" y="0"/>
            <a:ext cx="3612515" cy="5213350"/>
          </a:xfrm>
          <a:prstGeom prst="rect">
            <a:avLst/>
          </a:prstGeom>
          <a:noFill/>
          <a:ln>
            <a:noFill/>
          </a:ln>
          <a:extLst>
            <a:ext uri="{53640926-AAD7-44D8-BBD7-CCE9431645EC}">
              <a14:shadowObscured xmlns:a14="http://schemas.microsoft.com/office/drawing/2010/main"/>
            </a:ext>
          </a:extLst>
        </p:spPr>
      </p:pic>
      <p:sp>
        <p:nvSpPr>
          <p:cNvPr id="11" name="Google Shape;171;p29">
            <a:extLst>
              <a:ext uri="{FF2B5EF4-FFF2-40B4-BE49-F238E27FC236}">
                <a16:creationId xmlns:a16="http://schemas.microsoft.com/office/drawing/2014/main" id="{6DF169ED-998B-4084-B000-B88710E5532F}"/>
              </a:ext>
            </a:extLst>
          </p:cNvPr>
          <p:cNvSpPr/>
          <p:nvPr/>
        </p:nvSpPr>
        <p:spPr>
          <a:xfrm>
            <a:off x="4257649" y="4297686"/>
            <a:ext cx="3168581" cy="812073"/>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chemeClr val="dk1"/>
                </a:solidFill>
                <a:latin typeface="Catamaran Light"/>
                <a:cs typeface="Catamaran Light"/>
                <a:sym typeface="Catamaran Light"/>
              </a:rPr>
              <a:t>Figura 8 Funcionamiento lógico de la búsqueda Web</a:t>
            </a:r>
            <a:endParaRPr dirty="0">
              <a:solidFill>
                <a:schemeClr val="dk1"/>
              </a:solidFill>
              <a:latin typeface="Catamaran Light"/>
              <a:cs typeface="Catamaran Light"/>
              <a:sym typeface="Catamaran Light"/>
            </a:endParaRPr>
          </a:p>
        </p:txBody>
      </p:sp>
    </p:spTree>
    <p:extLst>
      <p:ext uri="{BB962C8B-B14F-4D97-AF65-F5344CB8AC3E}">
        <p14:creationId xmlns:p14="http://schemas.microsoft.com/office/powerpoint/2010/main" val="62911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4"/>
          <p:cNvSpPr/>
          <p:nvPr/>
        </p:nvSpPr>
        <p:spPr>
          <a:xfrm>
            <a:off x="30086" y="248098"/>
            <a:ext cx="3152700" cy="25236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4"/>
          <p:cNvSpPr/>
          <p:nvPr/>
        </p:nvSpPr>
        <p:spPr>
          <a:xfrm>
            <a:off x="3873300" y="3761125"/>
            <a:ext cx="5270700" cy="944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4"/>
          <p:cNvSpPr txBox="1">
            <a:spLocks noGrp="1"/>
          </p:cNvSpPr>
          <p:nvPr>
            <p:ph type="ctrTitle"/>
          </p:nvPr>
        </p:nvSpPr>
        <p:spPr>
          <a:xfrm>
            <a:off x="5496854" y="438275"/>
            <a:ext cx="3280291"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3.6 Implementación</a:t>
            </a:r>
            <a:endParaRPr dirty="0"/>
          </a:p>
        </p:txBody>
      </p:sp>
      <p:sp>
        <p:nvSpPr>
          <p:cNvPr id="404" name="Google Shape;404;p44"/>
          <p:cNvSpPr/>
          <p:nvPr/>
        </p:nvSpPr>
        <p:spPr>
          <a:xfrm>
            <a:off x="6802329" y="2114088"/>
            <a:ext cx="29938" cy="59875"/>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4"/>
          <p:cNvSpPr/>
          <p:nvPr/>
        </p:nvSpPr>
        <p:spPr>
          <a:xfrm>
            <a:off x="6840325" y="2114088"/>
            <a:ext cx="30422" cy="59875"/>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4"/>
          <p:cNvSpPr/>
          <p:nvPr/>
        </p:nvSpPr>
        <p:spPr>
          <a:xfrm>
            <a:off x="5455852" y="4303005"/>
            <a:ext cx="2640443" cy="14727"/>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Imagen 27">
            <a:extLst>
              <a:ext uri="{FF2B5EF4-FFF2-40B4-BE49-F238E27FC236}">
                <a16:creationId xmlns:a16="http://schemas.microsoft.com/office/drawing/2014/main" id="{7094982C-766E-432F-BCF1-EB1933B817B1}"/>
              </a:ext>
            </a:extLst>
          </p:cNvPr>
          <p:cNvPicPr/>
          <p:nvPr/>
        </p:nvPicPr>
        <p:blipFill rotWithShape="1">
          <a:blip r:embed="rId3"/>
          <a:srcRect l="65003" t="18658" b="2550"/>
          <a:stretch/>
        </p:blipFill>
        <p:spPr bwMode="auto">
          <a:xfrm>
            <a:off x="264828" y="64448"/>
            <a:ext cx="4700871" cy="3406805"/>
          </a:xfrm>
          <a:prstGeom prst="roundRect">
            <a:avLst/>
          </a:prstGeom>
          <a:ln>
            <a:noFill/>
          </a:ln>
          <a:extLst>
            <a:ext uri="{53640926-AAD7-44D8-BBD7-CCE9431645EC}">
              <a14:shadowObscured xmlns:a14="http://schemas.microsoft.com/office/drawing/2010/main"/>
            </a:ext>
          </a:extLst>
        </p:spPr>
      </p:pic>
      <p:pic>
        <p:nvPicPr>
          <p:cNvPr id="30" name="Imagen 29">
            <a:extLst>
              <a:ext uri="{FF2B5EF4-FFF2-40B4-BE49-F238E27FC236}">
                <a16:creationId xmlns:a16="http://schemas.microsoft.com/office/drawing/2014/main" id="{E29DD9FB-496C-4E68-A574-BA9884C72FEB}"/>
              </a:ext>
            </a:extLst>
          </p:cNvPr>
          <p:cNvPicPr/>
          <p:nvPr/>
        </p:nvPicPr>
        <p:blipFill rotWithShape="1">
          <a:blip r:embed="rId4"/>
          <a:srcRect l="7191" t="1996" r="75601" b="32795"/>
          <a:stretch/>
        </p:blipFill>
        <p:spPr bwMode="auto">
          <a:xfrm>
            <a:off x="5292442" y="1204679"/>
            <a:ext cx="3079650" cy="3515547"/>
          </a:xfrm>
          <a:prstGeom prst="roundRect">
            <a:avLst/>
          </a:prstGeom>
          <a:ln>
            <a:noFill/>
          </a:ln>
          <a:extLst>
            <a:ext uri="{53640926-AAD7-44D8-BBD7-CCE9431645EC}">
              <a14:shadowObscured xmlns:a14="http://schemas.microsoft.com/office/drawing/2010/main"/>
            </a:ext>
          </a:extLst>
        </p:spPr>
      </p:pic>
      <p:sp>
        <p:nvSpPr>
          <p:cNvPr id="31" name="Google Shape;168;p29">
            <a:extLst>
              <a:ext uri="{FF2B5EF4-FFF2-40B4-BE49-F238E27FC236}">
                <a16:creationId xmlns:a16="http://schemas.microsoft.com/office/drawing/2014/main" id="{8D86F875-0862-482C-9C4B-73540B6294AB}"/>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22</a:t>
            </a:r>
          </a:p>
        </p:txBody>
      </p:sp>
      <p:sp>
        <p:nvSpPr>
          <p:cNvPr id="12" name="Google Shape;171;p29">
            <a:extLst>
              <a:ext uri="{FF2B5EF4-FFF2-40B4-BE49-F238E27FC236}">
                <a16:creationId xmlns:a16="http://schemas.microsoft.com/office/drawing/2014/main" id="{93A69699-284C-4597-B2D5-8153FB6A2DBC}"/>
              </a:ext>
            </a:extLst>
          </p:cNvPr>
          <p:cNvSpPr/>
          <p:nvPr/>
        </p:nvSpPr>
        <p:spPr>
          <a:xfrm>
            <a:off x="711159" y="3457304"/>
            <a:ext cx="3808208" cy="31777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chemeClr val="dk1"/>
                </a:solidFill>
                <a:latin typeface="Catamaran Light"/>
                <a:cs typeface="Catamaran Light"/>
                <a:sym typeface="Catamaran Light"/>
              </a:rPr>
              <a:t>Figura 9 Interfaces codificadas</a:t>
            </a:r>
            <a:endParaRPr dirty="0">
              <a:solidFill>
                <a:schemeClr val="dk1"/>
              </a:solidFill>
              <a:latin typeface="Catamaran Light"/>
              <a:cs typeface="Catamaran Light"/>
              <a:sym typeface="Catamaran Light"/>
            </a:endParaRPr>
          </a:p>
        </p:txBody>
      </p:sp>
      <p:sp>
        <p:nvSpPr>
          <p:cNvPr id="13" name="Google Shape;171;p29">
            <a:extLst>
              <a:ext uri="{FF2B5EF4-FFF2-40B4-BE49-F238E27FC236}">
                <a16:creationId xmlns:a16="http://schemas.microsoft.com/office/drawing/2014/main" id="{CA6E4C35-2C37-42E3-B084-01352F5D4708}"/>
              </a:ext>
            </a:extLst>
          </p:cNvPr>
          <p:cNvSpPr/>
          <p:nvPr/>
        </p:nvSpPr>
        <p:spPr>
          <a:xfrm>
            <a:off x="5386173" y="4691623"/>
            <a:ext cx="2832312" cy="31777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chemeClr val="dk1"/>
                </a:solidFill>
                <a:latin typeface="Catamaran Light"/>
                <a:cs typeface="Catamaran Light"/>
                <a:sym typeface="Catamaran Light"/>
              </a:rPr>
              <a:t>Figura 10 Ejemplo búsqueda</a:t>
            </a:r>
            <a:endParaRPr dirty="0">
              <a:solidFill>
                <a:schemeClr val="dk1"/>
              </a:solidFill>
              <a:latin typeface="Catamaran Light"/>
              <a:cs typeface="Catamaran Light"/>
              <a:sym typeface="Catamaran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2" name="Google Shape;382;p43"/>
          <p:cNvSpPr/>
          <p:nvPr/>
        </p:nvSpPr>
        <p:spPr>
          <a:xfrm>
            <a:off x="172328" y="4056055"/>
            <a:ext cx="6835636" cy="94774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3"/>
          <p:cNvSpPr txBox="1">
            <a:spLocks noGrp="1"/>
          </p:cNvSpPr>
          <p:nvPr>
            <p:ph type="subTitle" idx="1"/>
          </p:nvPr>
        </p:nvSpPr>
        <p:spPr>
          <a:xfrm>
            <a:off x="1024831" y="4248690"/>
            <a:ext cx="5130630" cy="52498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solidFill>
                  <a:schemeClr val="lt1"/>
                </a:solidFill>
              </a:rPr>
              <a:t>Demostración de funcionamiento</a:t>
            </a:r>
            <a:endParaRPr sz="1800" dirty="0">
              <a:solidFill>
                <a:schemeClr val="lt1"/>
              </a:solidFill>
            </a:endParaRPr>
          </a:p>
        </p:txBody>
      </p:sp>
      <p:sp>
        <p:nvSpPr>
          <p:cNvPr id="385" name="Google Shape;385;p43"/>
          <p:cNvSpPr/>
          <p:nvPr/>
        </p:nvSpPr>
        <p:spPr>
          <a:xfrm>
            <a:off x="-165700" y="540000"/>
            <a:ext cx="2320200" cy="1386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3;p44">
            <a:extLst>
              <a:ext uri="{FF2B5EF4-FFF2-40B4-BE49-F238E27FC236}">
                <a16:creationId xmlns:a16="http://schemas.microsoft.com/office/drawing/2014/main" id="{E1C2BCD7-D8D1-43B6-8993-EF9CEA824CF2}"/>
              </a:ext>
            </a:extLst>
          </p:cNvPr>
          <p:cNvSpPr txBox="1">
            <a:spLocks noGrp="1"/>
          </p:cNvSpPr>
          <p:nvPr>
            <p:ph type="ctrTitle"/>
          </p:nvPr>
        </p:nvSpPr>
        <p:spPr>
          <a:xfrm>
            <a:off x="6885875" y="1239679"/>
            <a:ext cx="2303816"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3.6 Implementación</a:t>
            </a:r>
            <a:endParaRPr sz="2000" dirty="0"/>
          </a:p>
        </p:txBody>
      </p:sp>
      <p:sp>
        <p:nvSpPr>
          <p:cNvPr id="12" name="Google Shape;168;p29">
            <a:extLst>
              <a:ext uri="{FF2B5EF4-FFF2-40B4-BE49-F238E27FC236}">
                <a16:creationId xmlns:a16="http://schemas.microsoft.com/office/drawing/2014/main" id="{61BFE4EA-1594-4100-9E65-BCBE5266392E}"/>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23</a:t>
            </a:r>
          </a:p>
        </p:txBody>
      </p:sp>
      <p:pic>
        <p:nvPicPr>
          <p:cNvPr id="2" name="untitled">
            <a:hlinkClick r:id="" action="ppaction://media"/>
            <a:extLst>
              <a:ext uri="{FF2B5EF4-FFF2-40B4-BE49-F238E27FC236}">
                <a16:creationId xmlns:a16="http://schemas.microsoft.com/office/drawing/2014/main" id="{ECA3AC51-40A2-4ECD-A228-E6EAFBDED74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329" y="223472"/>
            <a:ext cx="6835636" cy="38450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1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40"/>
          <p:cNvSpPr/>
          <p:nvPr/>
        </p:nvSpPr>
        <p:spPr>
          <a:xfrm>
            <a:off x="917782" y="4184872"/>
            <a:ext cx="2887501" cy="71622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txBox="1">
            <a:spLocks noGrp="1"/>
          </p:cNvSpPr>
          <p:nvPr>
            <p:ph type="ctrTitle"/>
          </p:nvPr>
        </p:nvSpPr>
        <p:spPr>
          <a:xfrm>
            <a:off x="3587569" y="299890"/>
            <a:ext cx="2046919"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3.7 Pruebas</a:t>
            </a:r>
            <a:endParaRPr dirty="0"/>
          </a:p>
        </p:txBody>
      </p:sp>
      <p:sp>
        <p:nvSpPr>
          <p:cNvPr id="344" name="Google Shape;344;p40"/>
          <p:cNvSpPr txBox="1">
            <a:spLocks noGrp="1"/>
          </p:cNvSpPr>
          <p:nvPr>
            <p:ph type="ctrTitle"/>
          </p:nvPr>
        </p:nvSpPr>
        <p:spPr>
          <a:xfrm>
            <a:off x="1319167" y="4185109"/>
            <a:ext cx="2123277"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0" dirty="0">
                <a:solidFill>
                  <a:schemeClr val="lt1"/>
                </a:solidFill>
                <a:latin typeface="Catamaran Light"/>
                <a:ea typeface="Catamaran Light"/>
                <a:cs typeface="Catamaran Light"/>
                <a:sym typeface="Catamaran Light"/>
              </a:rPr>
              <a:t>Pruebas de rendimiento</a:t>
            </a:r>
            <a:endParaRPr sz="2000" b="0" dirty="0">
              <a:solidFill>
                <a:schemeClr val="lt1"/>
              </a:solidFill>
              <a:latin typeface="Catamaran Light"/>
              <a:ea typeface="Catamaran Light"/>
              <a:cs typeface="Catamaran Light"/>
              <a:sym typeface="Catamaran Light"/>
            </a:endParaRPr>
          </a:p>
        </p:txBody>
      </p:sp>
      <p:sp>
        <p:nvSpPr>
          <p:cNvPr id="5" name="Título 4">
            <a:extLst>
              <a:ext uri="{FF2B5EF4-FFF2-40B4-BE49-F238E27FC236}">
                <a16:creationId xmlns:a16="http://schemas.microsoft.com/office/drawing/2014/main" id="{CEFBAB28-D911-444C-BE12-50F630533E11}"/>
              </a:ext>
            </a:extLst>
          </p:cNvPr>
          <p:cNvSpPr>
            <a:spLocks noGrp="1"/>
          </p:cNvSpPr>
          <p:nvPr>
            <p:ph type="ctrTitle"/>
          </p:nvPr>
        </p:nvSpPr>
        <p:spPr>
          <a:xfrm rot="5400000">
            <a:off x="6683400" y="1903914"/>
            <a:ext cx="3481200" cy="487500"/>
          </a:xfrm>
        </p:spPr>
        <p:txBody>
          <a:bodyPr/>
          <a:lstStyle/>
          <a:p>
            <a:br>
              <a:rPr lang="es-MX" dirty="0"/>
            </a:br>
            <a:endParaRPr lang="es-MX" dirty="0"/>
          </a:p>
        </p:txBody>
      </p:sp>
      <p:pic>
        <p:nvPicPr>
          <p:cNvPr id="24" name="Imagen 23">
            <a:extLst>
              <a:ext uri="{FF2B5EF4-FFF2-40B4-BE49-F238E27FC236}">
                <a16:creationId xmlns:a16="http://schemas.microsoft.com/office/drawing/2014/main" id="{C5D0C86E-0077-4CA5-9C7D-24F530E592CA}"/>
              </a:ext>
            </a:extLst>
          </p:cNvPr>
          <p:cNvPicPr/>
          <p:nvPr/>
        </p:nvPicPr>
        <p:blipFill>
          <a:blip r:embed="rId3"/>
          <a:stretch>
            <a:fillRect/>
          </a:stretch>
        </p:blipFill>
        <p:spPr>
          <a:xfrm>
            <a:off x="205600" y="966202"/>
            <a:ext cx="4192229" cy="3073564"/>
          </a:xfrm>
          <a:prstGeom prst="rect">
            <a:avLst/>
          </a:prstGeom>
        </p:spPr>
      </p:pic>
      <p:pic>
        <p:nvPicPr>
          <p:cNvPr id="27" name="Imagen 26">
            <a:extLst>
              <a:ext uri="{FF2B5EF4-FFF2-40B4-BE49-F238E27FC236}">
                <a16:creationId xmlns:a16="http://schemas.microsoft.com/office/drawing/2014/main" id="{FCB08C4D-B933-4C92-9A5A-527CAA8E9C38}"/>
              </a:ext>
            </a:extLst>
          </p:cNvPr>
          <p:cNvPicPr>
            <a:picLocks noChangeAspect="1"/>
          </p:cNvPicPr>
          <p:nvPr/>
        </p:nvPicPr>
        <p:blipFill>
          <a:blip r:embed="rId4"/>
          <a:stretch>
            <a:fillRect/>
          </a:stretch>
        </p:blipFill>
        <p:spPr>
          <a:xfrm>
            <a:off x="4473122" y="922031"/>
            <a:ext cx="4619211" cy="3299437"/>
          </a:xfrm>
          <a:prstGeom prst="rect">
            <a:avLst/>
          </a:prstGeom>
        </p:spPr>
      </p:pic>
      <p:sp>
        <p:nvSpPr>
          <p:cNvPr id="346" name="Google Shape;346;p40"/>
          <p:cNvSpPr/>
          <p:nvPr/>
        </p:nvSpPr>
        <p:spPr>
          <a:xfrm>
            <a:off x="5338718" y="4123991"/>
            <a:ext cx="2887500" cy="7752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txBox="1">
            <a:spLocks noGrp="1"/>
          </p:cNvSpPr>
          <p:nvPr>
            <p:ph type="ctrTitle"/>
          </p:nvPr>
        </p:nvSpPr>
        <p:spPr>
          <a:xfrm>
            <a:off x="5847294" y="4182967"/>
            <a:ext cx="20766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800" dirty="0">
                <a:latin typeface="Catamaran Light"/>
                <a:ea typeface="Catamaran Light"/>
                <a:cs typeface="Catamaran Light"/>
                <a:sym typeface="Catamaran Light"/>
              </a:rPr>
              <a:t>Pruebas de funcionamiento</a:t>
            </a:r>
            <a:endParaRPr sz="1800" dirty="0">
              <a:latin typeface="Catamaran Light"/>
              <a:ea typeface="Catamaran Light"/>
              <a:cs typeface="Catamaran Light"/>
              <a:sym typeface="Catamaran Light"/>
            </a:endParaRPr>
          </a:p>
        </p:txBody>
      </p:sp>
      <p:cxnSp>
        <p:nvCxnSpPr>
          <p:cNvPr id="13" name="Conector recto de flecha 12">
            <a:extLst>
              <a:ext uri="{FF2B5EF4-FFF2-40B4-BE49-F238E27FC236}">
                <a16:creationId xmlns:a16="http://schemas.microsoft.com/office/drawing/2014/main" id="{E5499D13-347B-47B1-A1C8-1D8F3CF3CEC7}"/>
              </a:ext>
            </a:extLst>
          </p:cNvPr>
          <p:cNvCxnSpPr/>
          <p:nvPr/>
        </p:nvCxnSpPr>
        <p:spPr>
          <a:xfrm>
            <a:off x="4799214" y="1498600"/>
            <a:ext cx="712586" cy="0"/>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BEF239DD-5FA0-4A2A-A56B-2E7FA0C649DD}"/>
              </a:ext>
            </a:extLst>
          </p:cNvPr>
          <p:cNvCxnSpPr/>
          <p:nvPr/>
        </p:nvCxnSpPr>
        <p:spPr>
          <a:xfrm>
            <a:off x="4980438" y="2147664"/>
            <a:ext cx="654050" cy="0"/>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CAA90869-9B17-4488-AC3B-F35D2139EB5E}"/>
              </a:ext>
            </a:extLst>
          </p:cNvPr>
          <p:cNvSpPr txBox="1"/>
          <p:nvPr/>
        </p:nvSpPr>
        <p:spPr>
          <a:xfrm>
            <a:off x="4473122" y="1302357"/>
            <a:ext cx="429926" cy="307777"/>
          </a:xfrm>
          <a:prstGeom prst="rect">
            <a:avLst/>
          </a:prstGeom>
          <a:noFill/>
        </p:spPr>
        <p:txBody>
          <a:bodyPr wrap="none" rtlCol="0">
            <a:spAutoFit/>
          </a:bodyPr>
          <a:lstStyle/>
          <a:p>
            <a:r>
              <a:rPr lang="es-MX" dirty="0">
                <a:solidFill>
                  <a:schemeClr val="dk1"/>
                </a:solidFill>
                <a:latin typeface="Catamaran Light" panose="020B0604020202020204" charset="0"/>
                <a:cs typeface="Catamaran Light" panose="020B0604020202020204" charset="0"/>
                <a:sym typeface="Livvic"/>
              </a:rPr>
              <a:t>5%</a:t>
            </a:r>
          </a:p>
        </p:txBody>
      </p:sp>
      <p:sp>
        <p:nvSpPr>
          <p:cNvPr id="33" name="CuadroTexto 32">
            <a:extLst>
              <a:ext uri="{FF2B5EF4-FFF2-40B4-BE49-F238E27FC236}">
                <a16:creationId xmlns:a16="http://schemas.microsoft.com/office/drawing/2014/main" id="{0F05EED5-56A9-4DA2-A097-82C1AA5D31AC}"/>
              </a:ext>
            </a:extLst>
          </p:cNvPr>
          <p:cNvSpPr txBox="1"/>
          <p:nvPr/>
        </p:nvSpPr>
        <p:spPr>
          <a:xfrm>
            <a:off x="4536086" y="1971212"/>
            <a:ext cx="449162" cy="261610"/>
          </a:xfrm>
          <a:prstGeom prst="rect">
            <a:avLst/>
          </a:prstGeom>
          <a:noFill/>
        </p:spPr>
        <p:txBody>
          <a:bodyPr wrap="none" rtlCol="0">
            <a:spAutoFit/>
          </a:bodyPr>
          <a:lstStyle/>
          <a:p>
            <a:r>
              <a:rPr lang="es-MX" sz="1100" dirty="0">
                <a:latin typeface="Catamaran Light" panose="020B0604020202020204" charset="0"/>
                <a:cs typeface="Catamaran Light" panose="020B0604020202020204" charset="0"/>
              </a:rPr>
              <a:t>95%</a:t>
            </a:r>
          </a:p>
        </p:txBody>
      </p:sp>
      <p:cxnSp>
        <p:nvCxnSpPr>
          <p:cNvPr id="36" name="Conector recto de flecha 35">
            <a:extLst>
              <a:ext uri="{FF2B5EF4-FFF2-40B4-BE49-F238E27FC236}">
                <a16:creationId xmlns:a16="http://schemas.microsoft.com/office/drawing/2014/main" id="{2FB42352-C478-4E07-B249-7CE42D6C925A}"/>
              </a:ext>
            </a:extLst>
          </p:cNvPr>
          <p:cNvCxnSpPr/>
          <p:nvPr/>
        </p:nvCxnSpPr>
        <p:spPr>
          <a:xfrm>
            <a:off x="7080949" y="1652488"/>
            <a:ext cx="712586" cy="0"/>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A16FCAAD-F4A3-4065-ADB1-6FB04F58AB8E}"/>
              </a:ext>
            </a:extLst>
          </p:cNvPr>
          <p:cNvCxnSpPr/>
          <p:nvPr/>
        </p:nvCxnSpPr>
        <p:spPr>
          <a:xfrm>
            <a:off x="7262173" y="2301552"/>
            <a:ext cx="654050" cy="0"/>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C54111FE-8619-4B2D-AA97-3D870C626439}"/>
              </a:ext>
            </a:extLst>
          </p:cNvPr>
          <p:cNvSpPr txBox="1"/>
          <p:nvPr/>
        </p:nvSpPr>
        <p:spPr>
          <a:xfrm>
            <a:off x="6754857" y="1456245"/>
            <a:ext cx="420308" cy="261610"/>
          </a:xfrm>
          <a:prstGeom prst="rect">
            <a:avLst/>
          </a:prstGeom>
          <a:noFill/>
        </p:spPr>
        <p:txBody>
          <a:bodyPr wrap="none" rtlCol="0">
            <a:spAutoFit/>
          </a:bodyPr>
          <a:lstStyle/>
          <a:p>
            <a:r>
              <a:rPr lang="es-MX" sz="1100" dirty="0">
                <a:latin typeface="Catamaran Light" panose="020B0604020202020204" charset="0"/>
                <a:cs typeface="Catamaran Light" panose="020B0604020202020204" charset="0"/>
              </a:rPr>
              <a:t>15%</a:t>
            </a:r>
          </a:p>
        </p:txBody>
      </p:sp>
      <p:sp>
        <p:nvSpPr>
          <p:cNvPr id="39" name="CuadroTexto 38">
            <a:extLst>
              <a:ext uri="{FF2B5EF4-FFF2-40B4-BE49-F238E27FC236}">
                <a16:creationId xmlns:a16="http://schemas.microsoft.com/office/drawing/2014/main" id="{D9DF3E96-9914-4C44-BBA0-598A6A905DCD}"/>
              </a:ext>
            </a:extLst>
          </p:cNvPr>
          <p:cNvSpPr txBox="1"/>
          <p:nvPr/>
        </p:nvSpPr>
        <p:spPr>
          <a:xfrm>
            <a:off x="6817821" y="2125100"/>
            <a:ext cx="449162" cy="261610"/>
          </a:xfrm>
          <a:prstGeom prst="rect">
            <a:avLst/>
          </a:prstGeom>
          <a:noFill/>
        </p:spPr>
        <p:txBody>
          <a:bodyPr wrap="none" rtlCol="0">
            <a:spAutoFit/>
          </a:bodyPr>
          <a:lstStyle/>
          <a:p>
            <a:r>
              <a:rPr lang="es-MX" sz="1100" dirty="0">
                <a:latin typeface="Catamaran Light" panose="020B0604020202020204" charset="0"/>
                <a:cs typeface="Catamaran Light" panose="020B0604020202020204" charset="0"/>
              </a:rPr>
              <a:t>85%</a:t>
            </a:r>
          </a:p>
        </p:txBody>
      </p:sp>
      <p:cxnSp>
        <p:nvCxnSpPr>
          <p:cNvPr id="40" name="Conector recto de flecha 39">
            <a:extLst>
              <a:ext uri="{FF2B5EF4-FFF2-40B4-BE49-F238E27FC236}">
                <a16:creationId xmlns:a16="http://schemas.microsoft.com/office/drawing/2014/main" id="{5A07EF42-1E36-493B-A3E3-C3A42D811D50}"/>
              </a:ext>
            </a:extLst>
          </p:cNvPr>
          <p:cNvCxnSpPr/>
          <p:nvPr/>
        </p:nvCxnSpPr>
        <p:spPr>
          <a:xfrm>
            <a:off x="6968348" y="3402578"/>
            <a:ext cx="712586" cy="0"/>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09E9EEB8-3876-4DD8-B0C7-67CDF19EB62F}"/>
              </a:ext>
            </a:extLst>
          </p:cNvPr>
          <p:cNvCxnSpPr/>
          <p:nvPr/>
        </p:nvCxnSpPr>
        <p:spPr>
          <a:xfrm>
            <a:off x="7149572" y="4051642"/>
            <a:ext cx="654050" cy="0"/>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uadroTexto 41">
            <a:extLst>
              <a:ext uri="{FF2B5EF4-FFF2-40B4-BE49-F238E27FC236}">
                <a16:creationId xmlns:a16="http://schemas.microsoft.com/office/drawing/2014/main" id="{BBF73715-30FC-442C-BBA3-EB6494158F42}"/>
              </a:ext>
            </a:extLst>
          </p:cNvPr>
          <p:cNvSpPr txBox="1"/>
          <p:nvPr/>
        </p:nvSpPr>
        <p:spPr>
          <a:xfrm>
            <a:off x="6642256" y="3206335"/>
            <a:ext cx="444352" cy="261610"/>
          </a:xfrm>
          <a:prstGeom prst="rect">
            <a:avLst/>
          </a:prstGeom>
          <a:noFill/>
        </p:spPr>
        <p:txBody>
          <a:bodyPr wrap="none" rtlCol="0">
            <a:spAutoFit/>
          </a:bodyPr>
          <a:lstStyle/>
          <a:p>
            <a:r>
              <a:rPr lang="es-MX" sz="1100" dirty="0">
                <a:latin typeface="Catamaran Light" panose="020B0604020202020204" charset="0"/>
                <a:cs typeface="Catamaran Light" panose="020B0604020202020204" charset="0"/>
              </a:rPr>
              <a:t>25%</a:t>
            </a:r>
          </a:p>
        </p:txBody>
      </p:sp>
      <p:sp>
        <p:nvSpPr>
          <p:cNvPr id="43" name="CuadroTexto 42">
            <a:extLst>
              <a:ext uri="{FF2B5EF4-FFF2-40B4-BE49-F238E27FC236}">
                <a16:creationId xmlns:a16="http://schemas.microsoft.com/office/drawing/2014/main" id="{8DB19E3C-877A-49AA-8F3B-C0196C9004D2}"/>
              </a:ext>
            </a:extLst>
          </p:cNvPr>
          <p:cNvSpPr txBox="1"/>
          <p:nvPr/>
        </p:nvSpPr>
        <p:spPr>
          <a:xfrm>
            <a:off x="6705220" y="3875190"/>
            <a:ext cx="439544" cy="261610"/>
          </a:xfrm>
          <a:prstGeom prst="rect">
            <a:avLst/>
          </a:prstGeom>
          <a:noFill/>
        </p:spPr>
        <p:txBody>
          <a:bodyPr wrap="none" rtlCol="0">
            <a:spAutoFit/>
          </a:bodyPr>
          <a:lstStyle/>
          <a:p>
            <a:r>
              <a:rPr lang="es-MX" sz="1100" dirty="0">
                <a:latin typeface="Catamaran Light" panose="020B0604020202020204" charset="0"/>
                <a:cs typeface="Catamaran Light" panose="020B0604020202020204" charset="0"/>
              </a:rPr>
              <a:t>75%</a:t>
            </a:r>
          </a:p>
        </p:txBody>
      </p:sp>
      <p:cxnSp>
        <p:nvCxnSpPr>
          <p:cNvPr id="44" name="Conector recto de flecha 43">
            <a:extLst>
              <a:ext uri="{FF2B5EF4-FFF2-40B4-BE49-F238E27FC236}">
                <a16:creationId xmlns:a16="http://schemas.microsoft.com/office/drawing/2014/main" id="{4F78F802-7734-4168-94B2-FE1776DCF2AD}"/>
              </a:ext>
            </a:extLst>
          </p:cNvPr>
          <p:cNvCxnSpPr/>
          <p:nvPr/>
        </p:nvCxnSpPr>
        <p:spPr>
          <a:xfrm>
            <a:off x="4811612" y="3604439"/>
            <a:ext cx="654050" cy="0"/>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CuadroTexto 44">
            <a:extLst>
              <a:ext uri="{FF2B5EF4-FFF2-40B4-BE49-F238E27FC236}">
                <a16:creationId xmlns:a16="http://schemas.microsoft.com/office/drawing/2014/main" id="{2AA0491F-033A-4D5C-8B35-C6893BD5D173}"/>
              </a:ext>
            </a:extLst>
          </p:cNvPr>
          <p:cNvSpPr txBox="1"/>
          <p:nvPr/>
        </p:nvSpPr>
        <p:spPr>
          <a:xfrm>
            <a:off x="4367260" y="3427987"/>
            <a:ext cx="516488" cy="261610"/>
          </a:xfrm>
          <a:prstGeom prst="rect">
            <a:avLst/>
          </a:prstGeom>
          <a:noFill/>
        </p:spPr>
        <p:txBody>
          <a:bodyPr wrap="none" rtlCol="0">
            <a:spAutoFit/>
          </a:bodyPr>
          <a:lstStyle/>
          <a:p>
            <a:r>
              <a:rPr lang="es-MX" sz="1100" dirty="0">
                <a:latin typeface="Catamaran Light" panose="020B0604020202020204" charset="0"/>
                <a:cs typeface="Catamaran Light" panose="020B0604020202020204" charset="0"/>
              </a:rPr>
              <a:t>100%</a:t>
            </a:r>
          </a:p>
        </p:txBody>
      </p:sp>
      <p:sp>
        <p:nvSpPr>
          <p:cNvPr id="46" name="Google Shape;168;p29">
            <a:extLst>
              <a:ext uri="{FF2B5EF4-FFF2-40B4-BE49-F238E27FC236}">
                <a16:creationId xmlns:a16="http://schemas.microsoft.com/office/drawing/2014/main" id="{18DAEC62-F02E-47B4-A6D3-E5D5F015FCF8}"/>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24</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 name="Imagen 1">
            <a:extLst>
              <a:ext uri="{FF2B5EF4-FFF2-40B4-BE49-F238E27FC236}">
                <a16:creationId xmlns:a16="http://schemas.microsoft.com/office/drawing/2014/main" id="{2D04302B-F4B4-41CA-A7E1-055FED268887}"/>
              </a:ext>
            </a:extLst>
          </p:cNvPr>
          <p:cNvPicPr>
            <a:picLocks noChangeAspect="1"/>
          </p:cNvPicPr>
          <p:nvPr/>
        </p:nvPicPr>
        <p:blipFill rotWithShape="1">
          <a:blip r:embed="rId3">
            <a:duotone>
              <a:schemeClr val="accent6">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Lst>
          </a:blip>
          <a:srcRect l="-3" t="32215" r="1" b="8970"/>
          <a:stretch/>
        </p:blipFill>
        <p:spPr>
          <a:xfrm>
            <a:off x="0" y="939000"/>
            <a:ext cx="9143910" cy="3648025"/>
          </a:xfrm>
          <a:prstGeom prst="rect">
            <a:avLst/>
          </a:prstGeom>
        </p:spPr>
      </p:pic>
      <p:sp>
        <p:nvSpPr>
          <p:cNvPr id="241" name="Google Shape;241;p36"/>
          <p:cNvSpPr/>
          <p:nvPr/>
        </p:nvSpPr>
        <p:spPr>
          <a:xfrm rot="-5400000" flipH="1">
            <a:off x="3281198" y="-507750"/>
            <a:ext cx="2581500" cy="6159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txBox="1">
            <a:spLocks noGrp="1"/>
          </p:cNvSpPr>
          <p:nvPr>
            <p:ph type="title"/>
          </p:nvPr>
        </p:nvSpPr>
        <p:spPr>
          <a:xfrm>
            <a:off x="2463844" y="1999050"/>
            <a:ext cx="421620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IV. Análisis de Resultados</a:t>
            </a:r>
            <a:endParaRPr dirty="0">
              <a:solidFill>
                <a:schemeClr val="lt1"/>
              </a:solidFill>
            </a:endParaRPr>
          </a:p>
        </p:txBody>
      </p:sp>
      <p:sp>
        <p:nvSpPr>
          <p:cNvPr id="243" name="Google Shape;243;p36"/>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8;p29">
            <a:extLst>
              <a:ext uri="{FF2B5EF4-FFF2-40B4-BE49-F238E27FC236}">
                <a16:creationId xmlns:a16="http://schemas.microsoft.com/office/drawing/2014/main" id="{69551DCA-A5B2-4BF6-A2D0-357BB9400A26}"/>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25</a:t>
            </a:r>
          </a:p>
        </p:txBody>
      </p:sp>
    </p:spTree>
    <p:extLst>
      <p:ext uri="{BB962C8B-B14F-4D97-AF65-F5344CB8AC3E}">
        <p14:creationId xmlns:p14="http://schemas.microsoft.com/office/powerpoint/2010/main" val="2454691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4" name="Google Shape;374;p42"/>
          <p:cNvSpPr/>
          <p:nvPr/>
        </p:nvSpPr>
        <p:spPr>
          <a:xfrm>
            <a:off x="0" y="381000"/>
            <a:ext cx="2349500" cy="448309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6;p34">
            <a:extLst>
              <a:ext uri="{FF2B5EF4-FFF2-40B4-BE49-F238E27FC236}">
                <a16:creationId xmlns:a16="http://schemas.microsoft.com/office/drawing/2014/main" id="{1B147126-A179-4841-929A-41B4A322839F}"/>
              </a:ext>
            </a:extLst>
          </p:cNvPr>
          <p:cNvSpPr txBox="1">
            <a:spLocks/>
          </p:cNvSpPr>
          <p:nvPr/>
        </p:nvSpPr>
        <p:spPr>
          <a:xfrm>
            <a:off x="0" y="1219200"/>
            <a:ext cx="2349500" cy="20637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s-MX" sz="2200" dirty="0">
                <a:solidFill>
                  <a:schemeClr val="lt1"/>
                </a:solidFill>
              </a:rPr>
              <a:t>4.1 </a:t>
            </a:r>
            <a:br>
              <a:rPr lang="es-MX" sz="2200" dirty="0">
                <a:solidFill>
                  <a:schemeClr val="lt1"/>
                </a:solidFill>
              </a:rPr>
            </a:br>
            <a:r>
              <a:rPr lang="es-MX" sz="2200" dirty="0">
                <a:solidFill>
                  <a:schemeClr val="lt1"/>
                </a:solidFill>
              </a:rPr>
              <a:t>Estadísticas de reconocimiento y búsqueda</a:t>
            </a:r>
          </a:p>
        </p:txBody>
      </p:sp>
      <p:graphicFrame>
        <p:nvGraphicFramePr>
          <p:cNvPr id="11" name="Gráfico 10">
            <a:extLst>
              <a:ext uri="{FF2B5EF4-FFF2-40B4-BE49-F238E27FC236}">
                <a16:creationId xmlns:a16="http://schemas.microsoft.com/office/drawing/2014/main" id="{F22120D8-85BE-481D-AFDA-224957D80700}"/>
              </a:ext>
            </a:extLst>
          </p:cNvPr>
          <p:cNvGraphicFramePr/>
          <p:nvPr>
            <p:extLst>
              <p:ext uri="{D42A27DB-BD31-4B8C-83A1-F6EECF244321}">
                <p14:modId xmlns:p14="http://schemas.microsoft.com/office/powerpoint/2010/main" val="949942847"/>
              </p:ext>
            </p:extLst>
          </p:nvPr>
        </p:nvGraphicFramePr>
        <p:xfrm>
          <a:off x="1716857" y="375285"/>
          <a:ext cx="3825739" cy="20637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Gráfico 11">
            <a:extLst>
              <a:ext uri="{FF2B5EF4-FFF2-40B4-BE49-F238E27FC236}">
                <a16:creationId xmlns:a16="http://schemas.microsoft.com/office/drawing/2014/main" id="{BE36694A-9F53-4FEE-81E6-07ACE87C7536}"/>
              </a:ext>
            </a:extLst>
          </p:cNvPr>
          <p:cNvGraphicFramePr/>
          <p:nvPr>
            <p:extLst>
              <p:ext uri="{D42A27DB-BD31-4B8C-83A1-F6EECF244321}">
                <p14:modId xmlns:p14="http://schemas.microsoft.com/office/powerpoint/2010/main" val="2917256104"/>
              </p:ext>
            </p:extLst>
          </p:nvPr>
        </p:nvGraphicFramePr>
        <p:xfrm>
          <a:off x="4862286" y="301101"/>
          <a:ext cx="4281714" cy="213793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Gráfico 12">
            <a:extLst>
              <a:ext uri="{FF2B5EF4-FFF2-40B4-BE49-F238E27FC236}">
                <a16:creationId xmlns:a16="http://schemas.microsoft.com/office/drawing/2014/main" id="{A172E18E-478B-4EA8-8E41-6EB927066FEF}"/>
              </a:ext>
            </a:extLst>
          </p:cNvPr>
          <p:cNvGraphicFramePr/>
          <p:nvPr>
            <p:extLst>
              <p:ext uri="{D42A27DB-BD31-4B8C-83A1-F6EECF244321}">
                <p14:modId xmlns:p14="http://schemas.microsoft.com/office/powerpoint/2010/main" val="215301154"/>
              </p:ext>
            </p:extLst>
          </p:nvPr>
        </p:nvGraphicFramePr>
        <p:xfrm>
          <a:off x="4550772" y="2622549"/>
          <a:ext cx="4487459" cy="22415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Gráfico 13">
            <a:extLst>
              <a:ext uri="{FF2B5EF4-FFF2-40B4-BE49-F238E27FC236}">
                <a16:creationId xmlns:a16="http://schemas.microsoft.com/office/drawing/2014/main" id="{757C7715-E197-4FBD-B046-1857D3466EDF}"/>
              </a:ext>
            </a:extLst>
          </p:cNvPr>
          <p:cNvGraphicFramePr/>
          <p:nvPr>
            <p:extLst>
              <p:ext uri="{D42A27DB-BD31-4B8C-83A1-F6EECF244321}">
                <p14:modId xmlns:p14="http://schemas.microsoft.com/office/powerpoint/2010/main" val="4074105247"/>
              </p:ext>
            </p:extLst>
          </p:nvPr>
        </p:nvGraphicFramePr>
        <p:xfrm>
          <a:off x="1360887" y="2539254"/>
          <a:ext cx="3663366" cy="2137933"/>
        </p:xfrm>
        <a:graphic>
          <a:graphicData uri="http://schemas.openxmlformats.org/drawingml/2006/chart">
            <c:chart xmlns:c="http://schemas.openxmlformats.org/drawingml/2006/chart" xmlns:r="http://schemas.openxmlformats.org/officeDocument/2006/relationships" r:id="rId6"/>
          </a:graphicData>
        </a:graphic>
      </p:graphicFrame>
      <p:sp>
        <p:nvSpPr>
          <p:cNvPr id="15" name="Google Shape;168;p29">
            <a:extLst>
              <a:ext uri="{FF2B5EF4-FFF2-40B4-BE49-F238E27FC236}">
                <a16:creationId xmlns:a16="http://schemas.microsoft.com/office/drawing/2014/main" id="{19D8DDED-5E5D-414F-8932-78C7A524F03E}"/>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26</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026" name="Picture 2" descr="Low code/No code: ¿el futuro ineludible de la programación?">
            <a:extLst>
              <a:ext uri="{FF2B5EF4-FFF2-40B4-BE49-F238E27FC236}">
                <a16:creationId xmlns:a16="http://schemas.microsoft.com/office/drawing/2014/main" id="{C3C071BF-1966-43F6-AA83-747CA1BFB268}"/>
              </a:ext>
            </a:extLst>
          </p:cNvPr>
          <p:cNvPicPr>
            <a:picLocks noChangeAspect="1" noChangeArrowheads="1"/>
          </p:cNvPicPr>
          <p:nvPr/>
        </p:nvPicPr>
        <p:blipFill rotWithShape="1">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20404" r="39061"/>
          <a:stretch/>
        </p:blipFill>
        <p:spPr bwMode="auto">
          <a:xfrm>
            <a:off x="-38384" y="0"/>
            <a:ext cx="3762375" cy="5143500"/>
          </a:xfrm>
          <a:prstGeom prst="rect">
            <a:avLst/>
          </a:prstGeom>
          <a:noFill/>
          <a:extLst>
            <a:ext uri="{909E8E84-426E-40DD-AFC4-6F175D3DCCD1}">
              <a14:hiddenFill xmlns:a14="http://schemas.microsoft.com/office/drawing/2010/main">
                <a:solidFill>
                  <a:srgbClr val="FFFFFF"/>
                </a:solidFill>
              </a14:hiddenFill>
            </a:ext>
          </a:extLst>
        </p:spPr>
      </p:pic>
      <p:sp>
        <p:nvSpPr>
          <p:cNvPr id="167" name="Google Shape;167;p29"/>
          <p:cNvSpPr/>
          <p:nvPr/>
        </p:nvSpPr>
        <p:spPr>
          <a:xfrm>
            <a:off x="1260606" y="1858923"/>
            <a:ext cx="29910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txBox="1">
            <a:spLocks noGrp="1"/>
          </p:cNvSpPr>
          <p:nvPr>
            <p:ph type="subTitle" idx="1"/>
          </p:nvPr>
        </p:nvSpPr>
        <p:spPr>
          <a:xfrm flipH="1">
            <a:off x="4337612" y="1959849"/>
            <a:ext cx="4358996" cy="234545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MX" sz="1400" dirty="0"/>
              <a:t>El presente proyecto tuvo el objetivo principal de desarrollar un asistente que apoye a los estudiantes que desean aprender el lenguaje de programación java, por lo cual, este software estaba más enfocado en realizar la búsqueda de información por internet o localmente con una precisión del </a:t>
            </a:r>
            <a:r>
              <a:rPr lang="es-MX" sz="1400" b="1" dirty="0"/>
              <a:t>90% </a:t>
            </a:r>
            <a:r>
              <a:rPr lang="es-MX" sz="1400" dirty="0"/>
              <a:t>en los resultados para que el usuario obtenga la información que le sea de ayuda, y con base a las pruebas realizadas este porcentaje de precisión se alcanzó adecuadamente, con un reconocimiento del habla del </a:t>
            </a:r>
            <a:r>
              <a:rPr lang="es-MX" sz="1400" b="1" dirty="0"/>
              <a:t>93% </a:t>
            </a:r>
            <a:r>
              <a:rPr lang="es-MX" sz="1400" dirty="0"/>
              <a:t>en condiciones adecuadas. </a:t>
            </a:r>
          </a:p>
          <a:p>
            <a:pPr marL="0" lvl="0" indent="0" algn="just" rtl="0">
              <a:spcBef>
                <a:spcPts val="0"/>
              </a:spcBef>
              <a:spcAft>
                <a:spcPts val="0"/>
              </a:spcAft>
              <a:buNone/>
            </a:pPr>
            <a:endParaRPr sz="1400" dirty="0"/>
          </a:p>
        </p:txBody>
      </p:sp>
      <p:sp>
        <p:nvSpPr>
          <p:cNvPr id="169" name="Google Shape;169;p29"/>
          <p:cNvSpPr txBox="1">
            <a:spLocks noGrp="1"/>
          </p:cNvSpPr>
          <p:nvPr>
            <p:ph type="title"/>
          </p:nvPr>
        </p:nvSpPr>
        <p:spPr>
          <a:xfrm>
            <a:off x="4507755" y="1187673"/>
            <a:ext cx="3491096" cy="92819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V. CONCLUSIÓN</a:t>
            </a:r>
            <a:endParaRPr dirty="0"/>
          </a:p>
        </p:txBody>
      </p:sp>
      <p:sp>
        <p:nvSpPr>
          <p:cNvPr id="171" name="Google Shape;171;p29"/>
          <p:cNvSpPr/>
          <p:nvPr/>
        </p:nvSpPr>
        <p:spPr>
          <a:xfrm>
            <a:off x="8782615" y="1651771"/>
            <a:ext cx="361385" cy="205855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8;p29">
            <a:extLst>
              <a:ext uri="{FF2B5EF4-FFF2-40B4-BE49-F238E27FC236}">
                <a16:creationId xmlns:a16="http://schemas.microsoft.com/office/drawing/2014/main" id="{286E65A8-4C08-4BD3-99A8-DEFE9F31BB99}"/>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27</a:t>
            </a:r>
          </a:p>
        </p:txBody>
      </p:sp>
    </p:spTree>
    <p:extLst>
      <p:ext uri="{BB962C8B-B14F-4D97-AF65-F5344CB8AC3E}">
        <p14:creationId xmlns:p14="http://schemas.microsoft.com/office/powerpoint/2010/main" val="2599757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pic>
        <p:nvPicPr>
          <p:cNvPr id="1026" name="Picture 2" descr="Low code/No code: ¿el futuro ineludible de la programación?">
            <a:extLst>
              <a:ext uri="{FF2B5EF4-FFF2-40B4-BE49-F238E27FC236}">
                <a16:creationId xmlns:a16="http://schemas.microsoft.com/office/drawing/2014/main" id="{C3C071BF-1966-43F6-AA83-747CA1BFB268}"/>
              </a:ext>
            </a:extLst>
          </p:cNvPr>
          <p:cNvPicPr>
            <a:picLocks noChangeAspect="1" noChangeArrowheads="1"/>
          </p:cNvPicPr>
          <p:nvPr/>
        </p:nvPicPr>
        <p:blipFill rotWithShape="1">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20404" r="39061"/>
          <a:stretch/>
        </p:blipFill>
        <p:spPr bwMode="auto">
          <a:xfrm>
            <a:off x="5381624" y="0"/>
            <a:ext cx="3762375" cy="5143500"/>
          </a:xfrm>
          <a:prstGeom prst="rect">
            <a:avLst/>
          </a:prstGeom>
          <a:noFill/>
          <a:extLst>
            <a:ext uri="{909E8E84-426E-40DD-AFC4-6F175D3DCCD1}">
              <a14:hiddenFill xmlns:a14="http://schemas.microsoft.com/office/drawing/2010/main">
                <a:solidFill>
                  <a:srgbClr val="FFFFFF"/>
                </a:solidFill>
              </a14:hiddenFill>
            </a:ext>
          </a:extLst>
        </p:spPr>
      </p:pic>
      <p:sp>
        <p:nvSpPr>
          <p:cNvPr id="167" name="Google Shape;167;p29"/>
          <p:cNvSpPr/>
          <p:nvPr/>
        </p:nvSpPr>
        <p:spPr>
          <a:xfrm>
            <a:off x="4819650" y="1577400"/>
            <a:ext cx="29910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txBox="1">
            <a:spLocks noGrp="1"/>
          </p:cNvSpPr>
          <p:nvPr>
            <p:ph type="subTitle" idx="1"/>
          </p:nvPr>
        </p:nvSpPr>
        <p:spPr>
          <a:xfrm flipH="1">
            <a:off x="544010" y="1994927"/>
            <a:ext cx="4275640" cy="198869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MX" sz="1400" dirty="0"/>
              <a:t>El tiempo es algo fundamental para el ser humano, y en el sector de programación este cuenta y tiene impacto sobre los proyectos que se realicen.</a:t>
            </a:r>
          </a:p>
          <a:p>
            <a:pPr marL="0" lvl="0" indent="0" algn="just" rtl="0">
              <a:spcBef>
                <a:spcPts val="0"/>
              </a:spcBef>
              <a:spcAft>
                <a:spcPts val="0"/>
              </a:spcAft>
              <a:buClr>
                <a:schemeClr val="dk1"/>
              </a:buClr>
              <a:buSzPts val="1100"/>
              <a:buFont typeface="Arial"/>
              <a:buNone/>
            </a:pPr>
            <a:r>
              <a:rPr lang="es-MX" sz="1400" dirty="0"/>
              <a:t>El objetivo de desarrollar este proyecto de investigación, es implementar un asistente basado en PLN (Procesamiento de lenguaje natural) dedicado al aprendizaje del lenguaje de programación Java, teniendo la característica de orientar al usuario sobre el uso de este lenguaje a partir de un fragmento textual de la web.</a:t>
            </a:r>
          </a:p>
          <a:p>
            <a:pPr marL="0" lvl="0" indent="0" algn="just" rtl="0">
              <a:spcBef>
                <a:spcPts val="0"/>
              </a:spcBef>
              <a:spcAft>
                <a:spcPts val="0"/>
              </a:spcAft>
              <a:buNone/>
            </a:pPr>
            <a:endParaRPr sz="1400" dirty="0"/>
          </a:p>
        </p:txBody>
      </p:sp>
      <p:sp>
        <p:nvSpPr>
          <p:cNvPr id="169" name="Google Shape;169;p29"/>
          <p:cNvSpPr txBox="1">
            <a:spLocks noGrp="1"/>
          </p:cNvSpPr>
          <p:nvPr>
            <p:ph type="title"/>
          </p:nvPr>
        </p:nvSpPr>
        <p:spPr>
          <a:xfrm>
            <a:off x="660800" y="1257524"/>
            <a:ext cx="3498000"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INTRODUCCIÓN</a:t>
            </a:r>
            <a:endParaRPr dirty="0"/>
          </a:p>
        </p:txBody>
      </p:sp>
      <p:sp>
        <p:nvSpPr>
          <p:cNvPr id="171" name="Google Shape;171;p29"/>
          <p:cNvSpPr/>
          <p:nvPr/>
        </p:nvSpPr>
        <p:spPr>
          <a:xfrm>
            <a:off x="0" y="1577400"/>
            <a:ext cx="3621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a:extLst>
              <a:ext uri="{FF2B5EF4-FFF2-40B4-BE49-F238E27FC236}">
                <a16:creationId xmlns:a16="http://schemas.microsoft.com/office/drawing/2014/main" id="{CE3BDF61-ABFC-4C4F-A817-F3CAEE212BAA}"/>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5381625" y="1705874"/>
            <a:ext cx="1783676" cy="1550775"/>
          </a:xfrm>
          <a:prstGeom prst="rect">
            <a:avLst/>
          </a:prstGeom>
        </p:spPr>
      </p:pic>
      <p:sp>
        <p:nvSpPr>
          <p:cNvPr id="10" name="Google Shape;168;p29">
            <a:extLst>
              <a:ext uri="{FF2B5EF4-FFF2-40B4-BE49-F238E27FC236}">
                <a16:creationId xmlns:a16="http://schemas.microsoft.com/office/drawing/2014/main" id="{FA0B4CF6-CB91-4518-9E3C-D35B1929120D}"/>
              </a:ext>
            </a:extLst>
          </p:cNvPr>
          <p:cNvSpPr txBox="1">
            <a:spLocks/>
          </p:cNvSpPr>
          <p:nvPr/>
        </p:nvSpPr>
        <p:spPr>
          <a:xfrm flipH="1">
            <a:off x="8712736" y="4720226"/>
            <a:ext cx="431263" cy="2673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bg1"/>
                </a:solidFill>
              </a:rPr>
              <a:t>1</a:t>
            </a:r>
          </a:p>
          <a:p>
            <a:pPr marL="0" indent="0" algn="just"/>
            <a:endParaRPr lang="es-MX" sz="1600" b="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3"/>
          <p:cNvSpPr/>
          <p:nvPr/>
        </p:nvSpPr>
        <p:spPr>
          <a:xfrm>
            <a:off x="0" y="755250"/>
            <a:ext cx="7835900" cy="43882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txBox="1">
            <a:spLocks noGrp="1"/>
          </p:cNvSpPr>
          <p:nvPr>
            <p:ph type="body" idx="1"/>
          </p:nvPr>
        </p:nvSpPr>
        <p:spPr>
          <a:xfrm>
            <a:off x="34600" y="2660650"/>
            <a:ext cx="7574850" cy="1476000"/>
          </a:xfrm>
          <a:prstGeom prst="rect">
            <a:avLst/>
          </a:prstGeom>
        </p:spPr>
        <p:txBody>
          <a:bodyPr spcFirstLastPara="1" wrap="square" lIns="91425" tIns="91425" rIns="91425" bIns="91425" anchor="ctr" anchorCtr="0">
            <a:noAutofit/>
          </a:bodyPr>
          <a:lstStyle/>
          <a:p>
            <a:pPr marL="0" lvl="0" indent="0" algn="just" rtl="0">
              <a:lnSpc>
                <a:spcPct val="100000"/>
              </a:lnSpc>
              <a:spcBef>
                <a:spcPts val="300"/>
              </a:spcBef>
              <a:spcAft>
                <a:spcPts val="0"/>
              </a:spcAft>
              <a:buNone/>
            </a:pPr>
            <a:r>
              <a:rPr lang="es-MX" dirty="0">
                <a:solidFill>
                  <a:schemeClr val="lt1"/>
                </a:solidFill>
              </a:rPr>
              <a:t>[1] D. Mauricio, G. Andrea, M. Néstor, M. Patricio “Asistentes virtuales en la educación universitaria”, Proyectos de investigación de la undécima jornada de tecnología aplicada a la educación matemática universitaria, Buenos Aires, Argentina, 2011.</a:t>
            </a:r>
          </a:p>
          <a:p>
            <a:pPr marL="0" lvl="0" indent="0" algn="just" rtl="0">
              <a:lnSpc>
                <a:spcPct val="100000"/>
              </a:lnSpc>
              <a:spcBef>
                <a:spcPts val="300"/>
              </a:spcBef>
              <a:spcAft>
                <a:spcPts val="0"/>
              </a:spcAft>
              <a:buNone/>
            </a:pPr>
            <a:r>
              <a:rPr lang="es-MX" dirty="0">
                <a:solidFill>
                  <a:schemeClr val="lt1"/>
                </a:solidFill>
              </a:rPr>
              <a:t>[2] P. Mauricio, “Asistente Inteligente basado en Agentes para modelar Sistemas mediante el uso de UML”, trabajo de titulación, Universidad Nacional Experimental de Guayana Ciudad Guayana, Estado Bolívar, Venezuela, 2008.</a:t>
            </a:r>
          </a:p>
          <a:p>
            <a:pPr marL="0" lvl="0" indent="0" algn="just" rtl="0">
              <a:lnSpc>
                <a:spcPct val="100000"/>
              </a:lnSpc>
              <a:spcBef>
                <a:spcPts val="300"/>
              </a:spcBef>
              <a:spcAft>
                <a:spcPts val="0"/>
              </a:spcAft>
              <a:buNone/>
            </a:pPr>
            <a:r>
              <a:rPr lang="es-MX" dirty="0">
                <a:solidFill>
                  <a:schemeClr val="lt1"/>
                </a:solidFill>
              </a:rPr>
              <a:t>[3] B. Manuel, F. Baltasar, V. Antonio, “Un asistente inteligente para UNIX basado en la documentación”, Revista de la asociación para el desarrollo de la informática educativa, pp. 25-35, 2010.</a:t>
            </a:r>
          </a:p>
          <a:p>
            <a:pPr marL="0" lvl="0" indent="0" algn="just" rtl="0">
              <a:lnSpc>
                <a:spcPct val="100000"/>
              </a:lnSpc>
              <a:spcBef>
                <a:spcPts val="300"/>
              </a:spcBef>
              <a:spcAft>
                <a:spcPts val="0"/>
              </a:spcAft>
              <a:buNone/>
            </a:pPr>
            <a:r>
              <a:rPr lang="es-MX" dirty="0">
                <a:solidFill>
                  <a:schemeClr val="lt1"/>
                </a:solidFill>
              </a:rPr>
              <a:t>[4] C. Fernández, “Desarrollo e implementación de un asistente virtual para Linux”, Trabajo de fin de grado, Universidad politécnica de Valencia, España, 2014.</a:t>
            </a:r>
          </a:p>
          <a:p>
            <a:pPr marL="0" lvl="0" indent="0" algn="just" rtl="0">
              <a:lnSpc>
                <a:spcPct val="100000"/>
              </a:lnSpc>
              <a:spcBef>
                <a:spcPts val="300"/>
              </a:spcBef>
              <a:spcAft>
                <a:spcPts val="0"/>
              </a:spcAft>
              <a:buNone/>
            </a:pPr>
            <a:r>
              <a:rPr lang="es-MX" dirty="0">
                <a:solidFill>
                  <a:schemeClr val="lt1"/>
                </a:solidFill>
              </a:rPr>
              <a:t>[5] M. Damián, “Redes Neuronales: Conceptos básicos y aplicaciones”, Reporte de investigación, Facultad regional rosario departamento de ingeniería química, pp. 8-11, 2001.</a:t>
            </a:r>
          </a:p>
          <a:p>
            <a:pPr marL="0" lvl="0" indent="0" algn="just" rtl="0">
              <a:lnSpc>
                <a:spcPct val="100000"/>
              </a:lnSpc>
              <a:spcBef>
                <a:spcPts val="300"/>
              </a:spcBef>
              <a:spcAft>
                <a:spcPts val="0"/>
              </a:spcAft>
              <a:buNone/>
            </a:pPr>
            <a:r>
              <a:rPr lang="es-MX" dirty="0">
                <a:solidFill>
                  <a:schemeClr val="lt1"/>
                </a:solidFill>
              </a:rPr>
              <a:t>[6] M. Dorys, C. Iván, G. Karolina, Q. Andrea, M. Christian, G. Teresa “Análisis del Estado Actual de Procesamiento de Lenguaje Natural”, Revista Ibérica de Sistemas e Tecnologías de Información, RSTI, N° E42, pp. 126-136, 2020.</a:t>
            </a:r>
          </a:p>
          <a:p>
            <a:pPr marL="0" lvl="0" indent="0" algn="just" rtl="0">
              <a:lnSpc>
                <a:spcPct val="100000"/>
              </a:lnSpc>
              <a:spcBef>
                <a:spcPts val="300"/>
              </a:spcBef>
              <a:spcAft>
                <a:spcPts val="0"/>
              </a:spcAft>
              <a:buNone/>
            </a:pPr>
            <a:r>
              <a:rPr lang="es-MX" dirty="0">
                <a:solidFill>
                  <a:schemeClr val="lt1"/>
                </a:solidFill>
              </a:rPr>
              <a:t>[7] S. Adrián, “Puesta a punto de un robot real autónomo inteligente usando ROS”, Trabajo de fin de grado, Universidad politécnica de Cartagena, ciudad de Cartagena Colombia, 2021.</a:t>
            </a:r>
          </a:p>
          <a:p>
            <a:pPr marL="0" lvl="0" indent="0" algn="just" rtl="0">
              <a:lnSpc>
                <a:spcPct val="100000"/>
              </a:lnSpc>
              <a:spcBef>
                <a:spcPts val="300"/>
              </a:spcBef>
              <a:spcAft>
                <a:spcPts val="0"/>
              </a:spcAft>
              <a:buNone/>
            </a:pPr>
            <a:r>
              <a:rPr lang="es-MX" dirty="0">
                <a:solidFill>
                  <a:schemeClr val="lt1"/>
                </a:solidFill>
              </a:rPr>
              <a:t>[8] C. Edwin, “Desarrollo de una aplicación de seguridad vial usando el Sistema de Posicionamiento Global (GPS); para prevenir accidentes vehiculares”, Tesis profesional, Universidad peruana Unión, ciudad de Juliaca, Perú, 2020.</a:t>
            </a:r>
          </a:p>
          <a:p>
            <a:pPr marL="0" lvl="0" indent="0" algn="just" rtl="0">
              <a:lnSpc>
                <a:spcPct val="100000"/>
              </a:lnSpc>
              <a:spcBef>
                <a:spcPts val="300"/>
              </a:spcBef>
              <a:spcAft>
                <a:spcPts val="0"/>
              </a:spcAft>
              <a:buNone/>
            </a:pPr>
            <a:r>
              <a:rPr lang="es-MX" dirty="0">
                <a:solidFill>
                  <a:schemeClr val="lt1"/>
                </a:solidFill>
              </a:rPr>
              <a:t>[9] D. </a:t>
            </a:r>
            <a:r>
              <a:rPr lang="es-MX" dirty="0" err="1">
                <a:solidFill>
                  <a:schemeClr val="lt1"/>
                </a:solidFill>
              </a:rPr>
              <a:t>Glez</a:t>
            </a:r>
            <a:r>
              <a:rPr lang="es-MX" dirty="0">
                <a:solidFill>
                  <a:schemeClr val="lt1"/>
                </a:solidFill>
              </a:rPr>
              <a:t>, A. </a:t>
            </a:r>
            <a:r>
              <a:rPr lang="es-MX" dirty="0" err="1">
                <a:solidFill>
                  <a:schemeClr val="lt1"/>
                </a:solidFill>
              </a:rPr>
              <a:t>Lourencio</a:t>
            </a:r>
            <a:r>
              <a:rPr lang="es-MX" dirty="0">
                <a:solidFill>
                  <a:schemeClr val="lt1"/>
                </a:solidFill>
              </a:rPr>
              <a:t> &amp; H. </a:t>
            </a:r>
            <a:r>
              <a:rPr lang="es-MX" dirty="0" err="1">
                <a:solidFill>
                  <a:schemeClr val="lt1"/>
                </a:solidFill>
              </a:rPr>
              <a:t>Lopéz</a:t>
            </a:r>
            <a:r>
              <a:rPr lang="es-MX" dirty="0">
                <a:solidFill>
                  <a:schemeClr val="lt1"/>
                </a:solidFill>
              </a:rPr>
              <a:t>, “Web scraping </a:t>
            </a:r>
            <a:r>
              <a:rPr lang="es-MX" dirty="0" err="1">
                <a:solidFill>
                  <a:schemeClr val="lt1"/>
                </a:solidFill>
              </a:rPr>
              <a:t>technologies</a:t>
            </a:r>
            <a:r>
              <a:rPr lang="es-MX" dirty="0">
                <a:solidFill>
                  <a:schemeClr val="lt1"/>
                </a:solidFill>
              </a:rPr>
              <a:t> in </a:t>
            </a:r>
            <a:r>
              <a:rPr lang="es-MX" dirty="0" err="1">
                <a:solidFill>
                  <a:schemeClr val="lt1"/>
                </a:solidFill>
              </a:rPr>
              <a:t>an</a:t>
            </a:r>
            <a:r>
              <a:rPr lang="es-MX" dirty="0">
                <a:solidFill>
                  <a:schemeClr val="lt1"/>
                </a:solidFill>
              </a:rPr>
              <a:t> API </a:t>
            </a:r>
            <a:r>
              <a:rPr lang="es-MX" dirty="0" err="1">
                <a:solidFill>
                  <a:schemeClr val="lt1"/>
                </a:solidFill>
              </a:rPr>
              <a:t>world</a:t>
            </a:r>
            <a:r>
              <a:rPr lang="es-MX" dirty="0">
                <a:solidFill>
                  <a:schemeClr val="lt1"/>
                </a:solidFill>
              </a:rPr>
              <a:t>”, Articulo científico, Briefing in </a:t>
            </a:r>
            <a:r>
              <a:rPr lang="es-MX" dirty="0" err="1">
                <a:solidFill>
                  <a:schemeClr val="lt1"/>
                </a:solidFill>
              </a:rPr>
              <a:t>bioinformatics</a:t>
            </a:r>
            <a:r>
              <a:rPr lang="es-MX" dirty="0">
                <a:solidFill>
                  <a:schemeClr val="lt1"/>
                </a:solidFill>
              </a:rPr>
              <a:t> Vol. 15. </a:t>
            </a:r>
            <a:r>
              <a:rPr lang="es-MX" dirty="0" err="1">
                <a:solidFill>
                  <a:schemeClr val="lt1"/>
                </a:solidFill>
              </a:rPr>
              <a:t>pp</a:t>
            </a:r>
            <a:r>
              <a:rPr lang="es-MX" dirty="0">
                <a:solidFill>
                  <a:schemeClr val="lt1"/>
                </a:solidFill>
              </a:rPr>
              <a:t> 788-79, Abril 2013.</a:t>
            </a:r>
          </a:p>
          <a:p>
            <a:pPr marL="0" lvl="0" indent="0" algn="l" rtl="0">
              <a:lnSpc>
                <a:spcPct val="100000"/>
              </a:lnSpc>
              <a:spcBef>
                <a:spcPts val="300"/>
              </a:spcBef>
              <a:spcAft>
                <a:spcPts val="0"/>
              </a:spcAft>
              <a:buNone/>
            </a:pPr>
            <a:endParaRPr lang="es-MX" dirty="0">
              <a:solidFill>
                <a:schemeClr val="lt1"/>
              </a:solidFill>
            </a:endParaRPr>
          </a:p>
          <a:p>
            <a:pPr marL="0" lvl="0" indent="0" algn="l" rtl="0">
              <a:lnSpc>
                <a:spcPct val="100000"/>
              </a:lnSpc>
              <a:spcBef>
                <a:spcPts val="300"/>
              </a:spcBef>
              <a:spcAft>
                <a:spcPts val="0"/>
              </a:spcAft>
              <a:buNone/>
            </a:pPr>
            <a:endParaRPr lang="es-MX" dirty="0">
              <a:solidFill>
                <a:schemeClr val="lt1"/>
              </a:solidFill>
            </a:endParaRPr>
          </a:p>
          <a:p>
            <a:pPr marL="0" lvl="0" indent="0" algn="l" rtl="0">
              <a:lnSpc>
                <a:spcPct val="100000"/>
              </a:lnSpc>
              <a:spcBef>
                <a:spcPts val="300"/>
              </a:spcBef>
              <a:spcAft>
                <a:spcPts val="0"/>
              </a:spcAft>
              <a:buNone/>
            </a:pPr>
            <a:endParaRPr lang="es-MX" dirty="0">
              <a:solidFill>
                <a:schemeClr val="lt1"/>
              </a:solidFill>
            </a:endParaRPr>
          </a:p>
          <a:p>
            <a:pPr marL="0" lvl="0" indent="0" algn="l" rtl="0">
              <a:lnSpc>
                <a:spcPct val="100000"/>
              </a:lnSpc>
              <a:spcBef>
                <a:spcPts val="300"/>
              </a:spcBef>
              <a:spcAft>
                <a:spcPts val="0"/>
              </a:spcAft>
              <a:buNone/>
            </a:pPr>
            <a:endParaRPr lang="es-MX" dirty="0">
              <a:solidFill>
                <a:schemeClr val="lt1"/>
              </a:solidFill>
            </a:endParaRPr>
          </a:p>
        </p:txBody>
      </p:sp>
      <p:sp>
        <p:nvSpPr>
          <p:cNvPr id="606" name="Google Shape;606;p53"/>
          <p:cNvSpPr txBox="1">
            <a:spLocks noGrp="1"/>
          </p:cNvSpPr>
          <p:nvPr>
            <p:ph type="ctrTitle"/>
          </p:nvPr>
        </p:nvSpPr>
        <p:spPr>
          <a:xfrm>
            <a:off x="6173809" y="184800"/>
            <a:ext cx="2449800" cy="48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Referencias</a:t>
            </a:r>
            <a:endParaRPr dirty="0"/>
          </a:p>
        </p:txBody>
      </p:sp>
      <p:sp>
        <p:nvSpPr>
          <p:cNvPr id="607" name="Google Shape;607;p53"/>
          <p:cNvSpPr/>
          <p:nvPr/>
        </p:nvSpPr>
        <p:spPr>
          <a:xfrm>
            <a:off x="7609450" y="3623700"/>
            <a:ext cx="487500" cy="15291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8;p29">
            <a:extLst>
              <a:ext uri="{FF2B5EF4-FFF2-40B4-BE49-F238E27FC236}">
                <a16:creationId xmlns:a16="http://schemas.microsoft.com/office/drawing/2014/main" id="{7D7815CF-C43C-47D4-AF44-8886FBA41E01}"/>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28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 name="Imagen 1">
            <a:extLst>
              <a:ext uri="{FF2B5EF4-FFF2-40B4-BE49-F238E27FC236}">
                <a16:creationId xmlns:a16="http://schemas.microsoft.com/office/drawing/2014/main" id="{2D04302B-F4B4-41CA-A7E1-055FED268887}"/>
              </a:ext>
            </a:extLst>
          </p:cNvPr>
          <p:cNvPicPr>
            <a:picLocks noChangeAspect="1"/>
          </p:cNvPicPr>
          <p:nvPr/>
        </p:nvPicPr>
        <p:blipFill rotWithShape="1">
          <a:blip r:embed="rId3">
            <a:duotone>
              <a:schemeClr val="accent6">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Lst>
          </a:blip>
          <a:srcRect l="-3" t="32215" r="1" b="8970"/>
          <a:stretch/>
        </p:blipFill>
        <p:spPr>
          <a:xfrm>
            <a:off x="0" y="939000"/>
            <a:ext cx="9143910" cy="3648025"/>
          </a:xfrm>
          <a:prstGeom prst="rect">
            <a:avLst/>
          </a:prstGeom>
        </p:spPr>
      </p:pic>
      <p:sp>
        <p:nvSpPr>
          <p:cNvPr id="241" name="Google Shape;241;p36"/>
          <p:cNvSpPr/>
          <p:nvPr/>
        </p:nvSpPr>
        <p:spPr>
          <a:xfrm rot="-5400000" flipH="1">
            <a:off x="3281198" y="-507750"/>
            <a:ext cx="2581500" cy="6159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txBox="1">
            <a:spLocks noGrp="1"/>
          </p:cNvSpPr>
          <p:nvPr>
            <p:ph type="title"/>
          </p:nvPr>
        </p:nvSpPr>
        <p:spPr>
          <a:xfrm>
            <a:off x="2463844" y="1999050"/>
            <a:ext cx="421620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I. Generalidades del Proyecto</a:t>
            </a:r>
            <a:endParaRPr dirty="0">
              <a:solidFill>
                <a:schemeClr val="lt1"/>
              </a:solidFill>
            </a:endParaRPr>
          </a:p>
        </p:txBody>
      </p:sp>
      <p:sp>
        <p:nvSpPr>
          <p:cNvPr id="243" name="Google Shape;243;p36"/>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8;p29">
            <a:extLst>
              <a:ext uri="{FF2B5EF4-FFF2-40B4-BE49-F238E27FC236}">
                <a16:creationId xmlns:a16="http://schemas.microsoft.com/office/drawing/2014/main" id="{CD8B9DDF-3385-41A5-9203-152280FE0921}"/>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2</a:t>
            </a:r>
          </a:p>
        </p:txBody>
      </p:sp>
    </p:spTree>
    <p:extLst>
      <p:ext uri="{BB962C8B-B14F-4D97-AF65-F5344CB8AC3E}">
        <p14:creationId xmlns:p14="http://schemas.microsoft.com/office/powerpoint/2010/main" val="658034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6"/>
        <p:cNvGrpSpPr/>
        <p:nvPr/>
      </p:nvGrpSpPr>
      <p:grpSpPr>
        <a:xfrm>
          <a:off x="0" y="0"/>
          <a:ext cx="0" cy="0"/>
          <a:chOff x="0" y="0"/>
          <a:chExt cx="0" cy="0"/>
        </a:xfrm>
      </p:grpSpPr>
      <p:pic>
        <p:nvPicPr>
          <p:cNvPr id="2" name="Imagen 1">
            <a:extLst>
              <a:ext uri="{FF2B5EF4-FFF2-40B4-BE49-F238E27FC236}">
                <a16:creationId xmlns:a16="http://schemas.microsoft.com/office/drawing/2014/main" id="{FBF6CEBC-EC41-444E-89FD-E3F9DBBFE566}"/>
              </a:ext>
            </a:extLst>
          </p:cNvPr>
          <p:cNvPicPr>
            <a:picLocks noChangeAspect="1"/>
          </p:cNvPicPr>
          <p:nvPr/>
        </p:nvPicPr>
        <p:blipFill rotWithShape="1">
          <a:blip r:embed="rId3"/>
          <a:srcRect l="38734" r="12532"/>
          <a:stretch/>
        </p:blipFill>
        <p:spPr>
          <a:xfrm>
            <a:off x="713549" y="303130"/>
            <a:ext cx="3643927" cy="4205895"/>
          </a:xfrm>
          <a:prstGeom prst="rect">
            <a:avLst/>
          </a:prstGeom>
        </p:spPr>
      </p:pic>
      <p:sp>
        <p:nvSpPr>
          <p:cNvPr id="207" name="Google Shape;207;p32"/>
          <p:cNvSpPr/>
          <p:nvPr/>
        </p:nvSpPr>
        <p:spPr>
          <a:xfrm rot="-5400000">
            <a:off x="6079737" y="373911"/>
            <a:ext cx="1057500" cy="36439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txBox="1">
            <a:spLocks noGrp="1"/>
          </p:cNvSpPr>
          <p:nvPr>
            <p:ph type="ctrTitle"/>
          </p:nvPr>
        </p:nvSpPr>
        <p:spPr>
          <a:xfrm>
            <a:off x="4676172" y="710675"/>
            <a:ext cx="3643928"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dirty="0">
                <a:solidFill>
                  <a:schemeClr val="lt1"/>
                </a:solidFill>
              </a:rPr>
              <a:t>1.1 Planteamiento del Problema</a:t>
            </a:r>
            <a:endParaRPr lang="es-MX" sz="2800" dirty="0">
              <a:solidFill>
                <a:schemeClr val="lt1"/>
              </a:solidFill>
            </a:endParaRPr>
          </a:p>
        </p:txBody>
      </p:sp>
      <p:sp>
        <p:nvSpPr>
          <p:cNvPr id="210" name="Google Shape;210;p32"/>
          <p:cNvSpPr txBox="1">
            <a:spLocks noGrp="1"/>
          </p:cNvSpPr>
          <p:nvPr>
            <p:ph type="subTitle" idx="1"/>
          </p:nvPr>
        </p:nvSpPr>
        <p:spPr>
          <a:xfrm>
            <a:off x="4786523" y="2724625"/>
            <a:ext cx="3643928" cy="178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400" dirty="0"/>
              <a:t>Una de las adversidades a las que se enfrenta un programador novato es la de desconocer la sintaxis o cierto dato utilizado en un lenguaje de programación de alto nivel, como lo es Java y debido a la existencia de mucha información de consulta, el aclarar una duda puede requerir de una gran inversión de tiempo.</a:t>
            </a:r>
          </a:p>
        </p:txBody>
      </p:sp>
      <p:sp>
        <p:nvSpPr>
          <p:cNvPr id="211" name="Google Shape;211;p32"/>
          <p:cNvSpPr/>
          <p:nvPr/>
        </p:nvSpPr>
        <p:spPr>
          <a:xfrm rot="-5400000">
            <a:off x="6600" y="1660525"/>
            <a:ext cx="1057500" cy="10707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8;p29">
            <a:extLst>
              <a:ext uri="{FF2B5EF4-FFF2-40B4-BE49-F238E27FC236}">
                <a16:creationId xmlns:a16="http://schemas.microsoft.com/office/drawing/2014/main" id="{7A34ED07-D300-4D86-858A-E3BA05BC8AC8}"/>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3</a:t>
            </a:r>
          </a:p>
        </p:txBody>
      </p:sp>
      <p:sp>
        <p:nvSpPr>
          <p:cNvPr id="9" name="Google Shape;171;p29">
            <a:extLst>
              <a:ext uri="{FF2B5EF4-FFF2-40B4-BE49-F238E27FC236}">
                <a16:creationId xmlns:a16="http://schemas.microsoft.com/office/drawing/2014/main" id="{0BA312D1-201F-4BA6-8CC6-3EE376670C34}"/>
              </a:ext>
            </a:extLst>
          </p:cNvPr>
          <p:cNvSpPr/>
          <p:nvPr/>
        </p:nvSpPr>
        <p:spPr>
          <a:xfrm>
            <a:off x="280519" y="4509025"/>
            <a:ext cx="4509986" cy="31777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dirty="0">
                <a:solidFill>
                  <a:schemeClr val="dk1"/>
                </a:solidFill>
                <a:latin typeface="Catamaran Light"/>
                <a:cs typeface="Catamaran Light"/>
                <a:sym typeface="Catamaran Light"/>
              </a:rPr>
              <a:t>Figura 1 El tiempo es el recurso mas valioso del ser humano</a:t>
            </a:r>
            <a:endParaRPr dirty="0">
              <a:solidFill>
                <a:schemeClr val="dk1"/>
              </a:solidFill>
              <a:latin typeface="Catamaran Light"/>
              <a:cs typeface="Catamaran Light"/>
              <a:sym typeface="Catamaran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8"/>
          <p:cNvSpPr/>
          <p:nvPr/>
        </p:nvSpPr>
        <p:spPr>
          <a:xfrm>
            <a:off x="-38250" y="1672125"/>
            <a:ext cx="7253100" cy="2007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txBox="1">
            <a:spLocks noGrp="1"/>
          </p:cNvSpPr>
          <p:nvPr>
            <p:ph type="ctrTitle"/>
          </p:nvPr>
        </p:nvSpPr>
        <p:spPr>
          <a:xfrm>
            <a:off x="5989611" y="874111"/>
            <a:ext cx="2234489"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1.2 Hipótesis</a:t>
            </a:r>
            <a:endParaRPr dirty="0"/>
          </a:p>
        </p:txBody>
      </p:sp>
      <p:sp>
        <p:nvSpPr>
          <p:cNvPr id="50" name="Google Shape;209;p32">
            <a:extLst>
              <a:ext uri="{FF2B5EF4-FFF2-40B4-BE49-F238E27FC236}">
                <a16:creationId xmlns:a16="http://schemas.microsoft.com/office/drawing/2014/main" id="{CEB5D8D5-7475-4107-9FBD-6BE880C6E1BF}"/>
              </a:ext>
            </a:extLst>
          </p:cNvPr>
          <p:cNvSpPr txBox="1">
            <a:spLocks/>
          </p:cNvSpPr>
          <p:nvPr/>
        </p:nvSpPr>
        <p:spPr>
          <a:xfrm>
            <a:off x="-38250" y="1746946"/>
            <a:ext cx="7145106" cy="18412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s-MX" sz="2000" dirty="0">
                <a:solidFill>
                  <a:schemeClr val="lt1"/>
                </a:solidFill>
              </a:rPr>
              <a:t>A partir de la implementación del motor de voz a texto y el posterior procesamiento del lenguaje natural; se realizará la búsqueda en la web obteniendo resultados relevantes con más de un 90% de precisión a la petición original recibida por el usuario.</a:t>
            </a:r>
          </a:p>
        </p:txBody>
      </p:sp>
      <p:sp>
        <p:nvSpPr>
          <p:cNvPr id="51" name="Google Shape;243;p36">
            <a:extLst>
              <a:ext uri="{FF2B5EF4-FFF2-40B4-BE49-F238E27FC236}">
                <a16:creationId xmlns:a16="http://schemas.microsoft.com/office/drawing/2014/main" id="{7EB0CE0F-112C-46EB-834F-9F487D31A6CD}"/>
              </a:ext>
            </a:extLst>
          </p:cNvPr>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3;p36">
            <a:extLst>
              <a:ext uri="{FF2B5EF4-FFF2-40B4-BE49-F238E27FC236}">
                <a16:creationId xmlns:a16="http://schemas.microsoft.com/office/drawing/2014/main" id="{C81C2036-BFCF-4A70-8FE4-8ACCC7D3C6B1}"/>
              </a:ext>
            </a:extLst>
          </p:cNvPr>
          <p:cNvSpPr/>
          <p:nvPr/>
        </p:nvSpPr>
        <p:spPr>
          <a:xfrm rot="-5400000" flipH="1">
            <a:off x="7994250" y="-593250"/>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8;p29">
            <a:extLst>
              <a:ext uri="{FF2B5EF4-FFF2-40B4-BE49-F238E27FC236}">
                <a16:creationId xmlns:a16="http://schemas.microsoft.com/office/drawing/2014/main" id="{DD7A5BEA-D2C8-4BE1-8719-64913A6627C9}"/>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p:nvPr/>
        </p:nvSpPr>
        <p:spPr>
          <a:xfrm rot="-5400000">
            <a:off x="2051747" y="373911"/>
            <a:ext cx="1057500" cy="36439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txBox="1">
            <a:spLocks noGrp="1"/>
          </p:cNvSpPr>
          <p:nvPr>
            <p:ph type="ctrTitle"/>
          </p:nvPr>
        </p:nvSpPr>
        <p:spPr>
          <a:xfrm>
            <a:off x="758533" y="1667123"/>
            <a:ext cx="3643928" cy="102145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1.3.1 Objetivo General</a:t>
            </a:r>
            <a:endParaRPr lang="es-MX" sz="2800" dirty="0">
              <a:solidFill>
                <a:schemeClr val="lt1"/>
              </a:solidFill>
            </a:endParaRPr>
          </a:p>
        </p:txBody>
      </p:sp>
      <p:sp>
        <p:nvSpPr>
          <p:cNvPr id="210" name="Google Shape;210;p32"/>
          <p:cNvSpPr txBox="1">
            <a:spLocks noGrp="1"/>
          </p:cNvSpPr>
          <p:nvPr>
            <p:ph type="subTitle" idx="1"/>
          </p:nvPr>
        </p:nvSpPr>
        <p:spPr>
          <a:xfrm>
            <a:off x="758532" y="2724625"/>
            <a:ext cx="5803633" cy="178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400" dirty="0"/>
              <a:t>Desarrollar un asistente basado en el procesamiento del lenguaje Natural para la consulta de información confiable del lenguaje de programación Java presentada al usuario final mediante un fragmento de texto.</a:t>
            </a:r>
          </a:p>
        </p:txBody>
      </p:sp>
      <p:sp>
        <p:nvSpPr>
          <p:cNvPr id="211" name="Google Shape;211;p32"/>
          <p:cNvSpPr/>
          <p:nvPr/>
        </p:nvSpPr>
        <p:spPr>
          <a:xfrm rot="-5400000">
            <a:off x="8079900" y="2343432"/>
            <a:ext cx="1057500" cy="10707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2;p48">
            <a:extLst>
              <a:ext uri="{FF2B5EF4-FFF2-40B4-BE49-F238E27FC236}">
                <a16:creationId xmlns:a16="http://schemas.microsoft.com/office/drawing/2014/main" id="{E4598F03-3E6F-47DD-AEA8-2DD6C1AE2222}"/>
              </a:ext>
            </a:extLst>
          </p:cNvPr>
          <p:cNvSpPr txBox="1">
            <a:spLocks/>
          </p:cNvSpPr>
          <p:nvPr/>
        </p:nvSpPr>
        <p:spPr>
          <a:xfrm>
            <a:off x="5159477" y="710675"/>
            <a:ext cx="2633199" cy="621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l"/>
            <a:r>
              <a:rPr lang="es-MX" dirty="0"/>
              <a:t>1.3 Objetivos</a:t>
            </a:r>
          </a:p>
        </p:txBody>
      </p:sp>
      <p:sp>
        <p:nvSpPr>
          <p:cNvPr id="12" name="Google Shape;168;p29">
            <a:extLst>
              <a:ext uri="{FF2B5EF4-FFF2-40B4-BE49-F238E27FC236}">
                <a16:creationId xmlns:a16="http://schemas.microsoft.com/office/drawing/2014/main" id="{4943AC01-6908-40A6-8475-E647AFDC23EF}"/>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5</a:t>
            </a:r>
          </a:p>
        </p:txBody>
      </p:sp>
    </p:spTree>
    <p:extLst>
      <p:ext uri="{BB962C8B-B14F-4D97-AF65-F5344CB8AC3E}">
        <p14:creationId xmlns:p14="http://schemas.microsoft.com/office/powerpoint/2010/main" val="3181512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16" name="Google Shape;211;p32">
            <a:extLst>
              <a:ext uri="{FF2B5EF4-FFF2-40B4-BE49-F238E27FC236}">
                <a16:creationId xmlns:a16="http://schemas.microsoft.com/office/drawing/2014/main" id="{9591BAD3-9883-4D6C-A5F6-C7F9F712E6B2}"/>
              </a:ext>
            </a:extLst>
          </p:cNvPr>
          <p:cNvSpPr/>
          <p:nvPr/>
        </p:nvSpPr>
        <p:spPr>
          <a:xfrm rot="-5400000">
            <a:off x="8254874" y="2193074"/>
            <a:ext cx="1057500" cy="714501"/>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4"/>
          <p:cNvSpPr/>
          <p:nvPr/>
        </p:nvSpPr>
        <p:spPr>
          <a:xfrm rot="5400000">
            <a:off x="-730962" y="1619952"/>
            <a:ext cx="4066227" cy="190982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4"/>
          <p:cNvSpPr/>
          <p:nvPr/>
        </p:nvSpPr>
        <p:spPr>
          <a:xfrm rot="-5400000" flipH="1">
            <a:off x="3464862" y="-509253"/>
            <a:ext cx="4066226" cy="6180881"/>
          </a:xfrm>
          <a:prstGeom prst="rect">
            <a:avLst/>
          </a:prstGeom>
          <a:no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10000"/>
                </a:schemeClr>
              </a:solidFill>
            </a:endParaRPr>
          </a:p>
        </p:txBody>
      </p:sp>
      <p:sp>
        <p:nvSpPr>
          <p:cNvPr id="226" name="Google Shape;226;p34"/>
          <p:cNvSpPr txBox="1">
            <a:spLocks noGrp="1"/>
          </p:cNvSpPr>
          <p:nvPr>
            <p:ph type="ctrTitle"/>
          </p:nvPr>
        </p:nvSpPr>
        <p:spPr>
          <a:xfrm>
            <a:off x="153597" y="1955920"/>
            <a:ext cx="2178702" cy="89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dirty="0">
                <a:solidFill>
                  <a:schemeClr val="lt1"/>
                </a:solidFill>
              </a:rPr>
              <a:t>1.3.2 Objetivos Específicos</a:t>
            </a:r>
            <a:endParaRPr sz="2400" dirty="0">
              <a:solidFill>
                <a:schemeClr val="lt1"/>
              </a:solidFill>
            </a:endParaRPr>
          </a:p>
        </p:txBody>
      </p:sp>
      <p:sp>
        <p:nvSpPr>
          <p:cNvPr id="227" name="Google Shape;227;p34"/>
          <p:cNvSpPr txBox="1">
            <a:spLocks noGrp="1"/>
          </p:cNvSpPr>
          <p:nvPr>
            <p:ph type="subTitle" idx="1"/>
          </p:nvPr>
        </p:nvSpPr>
        <p:spPr>
          <a:xfrm>
            <a:off x="2456495" y="603461"/>
            <a:ext cx="6131921" cy="3955452"/>
          </a:xfrm>
          <a:prstGeom prst="rect">
            <a:avLst/>
          </a:prstGeom>
        </p:spPr>
        <p:txBody>
          <a:bodyPr spcFirstLastPara="1" wrap="square" lIns="91425" tIns="91425" rIns="91425" bIns="91425" anchor="t" anchorCtr="0">
            <a:noAutofit/>
          </a:bodyPr>
          <a:lstStyle/>
          <a:p>
            <a:pPr marL="171450" lvl="0" indent="-171450" algn="l" rtl="0">
              <a:lnSpc>
                <a:spcPct val="100000"/>
              </a:lnSpc>
              <a:spcBef>
                <a:spcPts val="0"/>
              </a:spcBef>
              <a:spcAft>
                <a:spcPts val="1600"/>
              </a:spcAft>
              <a:buFont typeface="Wingdings" panose="05000000000000000000" pitchFamily="2" charset="2"/>
              <a:buChar char="§"/>
            </a:pPr>
            <a:r>
              <a:rPr lang="es-MX" sz="1400" dirty="0">
                <a:solidFill>
                  <a:schemeClr val="tx2">
                    <a:lumMod val="10000"/>
                  </a:schemeClr>
                </a:solidFill>
              </a:rPr>
              <a:t>Investigar los antecedentes de los asistentes basados en PLN</a:t>
            </a:r>
          </a:p>
          <a:p>
            <a:pPr marL="171450" lvl="0" indent="-171450" algn="l" rtl="0">
              <a:lnSpc>
                <a:spcPct val="100000"/>
              </a:lnSpc>
              <a:spcBef>
                <a:spcPts val="0"/>
              </a:spcBef>
              <a:spcAft>
                <a:spcPts val="1600"/>
              </a:spcAft>
              <a:buFont typeface="Wingdings" panose="05000000000000000000" pitchFamily="2" charset="2"/>
              <a:buChar char="§"/>
            </a:pPr>
            <a:r>
              <a:rPr lang="es-MX" sz="1400" dirty="0">
                <a:solidFill>
                  <a:schemeClr val="tx2">
                    <a:lumMod val="10000"/>
                  </a:schemeClr>
                </a:solidFill>
              </a:rPr>
              <a:t>Investigar los motores de conversión de texto a voz y los requerimientos de cómputo que necesitan.</a:t>
            </a:r>
          </a:p>
          <a:p>
            <a:pPr marL="171450" lvl="0" indent="-171450" algn="l" rtl="0">
              <a:lnSpc>
                <a:spcPct val="100000"/>
              </a:lnSpc>
              <a:spcBef>
                <a:spcPts val="0"/>
              </a:spcBef>
              <a:spcAft>
                <a:spcPts val="1600"/>
              </a:spcAft>
              <a:buFont typeface="Wingdings" panose="05000000000000000000" pitchFamily="2" charset="2"/>
              <a:buChar char="§"/>
            </a:pPr>
            <a:r>
              <a:rPr lang="es-MX" sz="1400" dirty="0">
                <a:solidFill>
                  <a:schemeClr val="tx2">
                    <a:lumMod val="10000"/>
                  </a:schemeClr>
                </a:solidFill>
              </a:rPr>
              <a:t>Diseñar la estructura del lógica y gráfica del sistema.</a:t>
            </a:r>
          </a:p>
          <a:p>
            <a:pPr marL="171450" lvl="0" indent="-171450" algn="l" rtl="0">
              <a:lnSpc>
                <a:spcPct val="100000"/>
              </a:lnSpc>
              <a:spcBef>
                <a:spcPts val="0"/>
              </a:spcBef>
              <a:spcAft>
                <a:spcPts val="1600"/>
              </a:spcAft>
              <a:buFont typeface="Wingdings" panose="05000000000000000000" pitchFamily="2" charset="2"/>
              <a:buChar char="§"/>
            </a:pPr>
            <a:r>
              <a:rPr lang="es-MX" sz="1400" dirty="0">
                <a:solidFill>
                  <a:schemeClr val="tx2">
                    <a:lumMod val="10000"/>
                  </a:schemeClr>
                </a:solidFill>
              </a:rPr>
              <a:t>Definir un formato de documentación local.</a:t>
            </a:r>
          </a:p>
          <a:p>
            <a:pPr marL="171450" lvl="0" indent="-171450" algn="l" rtl="0">
              <a:lnSpc>
                <a:spcPct val="100000"/>
              </a:lnSpc>
              <a:spcBef>
                <a:spcPts val="0"/>
              </a:spcBef>
              <a:spcAft>
                <a:spcPts val="1600"/>
              </a:spcAft>
              <a:buFont typeface="Wingdings" panose="05000000000000000000" pitchFamily="2" charset="2"/>
              <a:buChar char="§"/>
            </a:pPr>
            <a:r>
              <a:rPr lang="es-MX" sz="1400" dirty="0">
                <a:solidFill>
                  <a:schemeClr val="tx2">
                    <a:lumMod val="10000"/>
                  </a:schemeClr>
                </a:solidFill>
              </a:rPr>
              <a:t>Implementar un motor de conversión de voz a texto.</a:t>
            </a:r>
          </a:p>
          <a:p>
            <a:pPr marL="171450" lvl="0" indent="-171450" algn="l" rtl="0">
              <a:lnSpc>
                <a:spcPct val="100000"/>
              </a:lnSpc>
              <a:spcBef>
                <a:spcPts val="0"/>
              </a:spcBef>
              <a:spcAft>
                <a:spcPts val="1600"/>
              </a:spcAft>
              <a:buFont typeface="Wingdings" panose="05000000000000000000" pitchFamily="2" charset="2"/>
              <a:buChar char="§"/>
            </a:pPr>
            <a:r>
              <a:rPr lang="es-MX" sz="1400" dirty="0">
                <a:solidFill>
                  <a:schemeClr val="tx2">
                    <a:lumMod val="10000"/>
                  </a:schemeClr>
                </a:solidFill>
              </a:rPr>
              <a:t>Implementar un sistema de identificación de palabras clave.</a:t>
            </a:r>
          </a:p>
          <a:p>
            <a:pPr marL="171450" lvl="0" indent="-171450" algn="l" rtl="0">
              <a:lnSpc>
                <a:spcPct val="100000"/>
              </a:lnSpc>
              <a:spcBef>
                <a:spcPts val="0"/>
              </a:spcBef>
              <a:spcAft>
                <a:spcPts val="1600"/>
              </a:spcAft>
              <a:buFont typeface="Wingdings" panose="05000000000000000000" pitchFamily="2" charset="2"/>
              <a:buChar char="§"/>
            </a:pPr>
            <a:r>
              <a:rPr lang="es-MX" sz="1400" dirty="0">
                <a:solidFill>
                  <a:schemeClr val="tx2">
                    <a:lumMod val="10000"/>
                  </a:schemeClr>
                </a:solidFill>
              </a:rPr>
              <a:t>Crear una modulo dedicado a la búsqueda de información a través de la web.</a:t>
            </a:r>
          </a:p>
          <a:p>
            <a:pPr marL="171450" lvl="0" indent="-171450" algn="l" rtl="0">
              <a:lnSpc>
                <a:spcPct val="100000"/>
              </a:lnSpc>
              <a:spcBef>
                <a:spcPts val="0"/>
              </a:spcBef>
              <a:spcAft>
                <a:spcPts val="1600"/>
              </a:spcAft>
              <a:buFont typeface="Wingdings" panose="05000000000000000000" pitchFamily="2" charset="2"/>
              <a:buChar char="§"/>
            </a:pPr>
            <a:r>
              <a:rPr lang="es-MX" sz="1400" dirty="0">
                <a:solidFill>
                  <a:schemeClr val="tx2">
                    <a:lumMod val="10000"/>
                  </a:schemeClr>
                </a:solidFill>
              </a:rPr>
              <a:t>Evaluar la funcionabilidad del asistente.</a:t>
            </a:r>
          </a:p>
          <a:p>
            <a:pPr marL="171450" lvl="0" indent="-171450" algn="l" rtl="0">
              <a:lnSpc>
                <a:spcPct val="100000"/>
              </a:lnSpc>
              <a:spcBef>
                <a:spcPts val="0"/>
              </a:spcBef>
              <a:spcAft>
                <a:spcPts val="1600"/>
              </a:spcAft>
              <a:buFont typeface="Wingdings" panose="05000000000000000000" pitchFamily="2" charset="2"/>
              <a:buChar char="§"/>
            </a:pPr>
            <a:r>
              <a:rPr lang="es-MX" sz="1400" dirty="0">
                <a:solidFill>
                  <a:schemeClr val="tx2">
                    <a:lumMod val="10000"/>
                  </a:schemeClr>
                </a:solidFill>
              </a:rPr>
              <a:t>Documentar el desarrollo del proyecto.</a:t>
            </a:r>
            <a:endParaRPr lang="es-MX" sz="1200" dirty="0">
              <a:solidFill>
                <a:schemeClr val="tx2">
                  <a:lumMod val="10000"/>
                </a:schemeClr>
              </a:solidFill>
            </a:endParaRPr>
          </a:p>
        </p:txBody>
      </p:sp>
      <p:cxnSp>
        <p:nvCxnSpPr>
          <p:cNvPr id="3" name="Conector recto 2">
            <a:extLst>
              <a:ext uri="{FF2B5EF4-FFF2-40B4-BE49-F238E27FC236}">
                <a16:creationId xmlns:a16="http://schemas.microsoft.com/office/drawing/2014/main" id="{3B153D17-1E08-4338-AE40-4C63672E80F0}"/>
              </a:ext>
            </a:extLst>
          </p:cNvPr>
          <p:cNvCxnSpPr/>
          <p:nvPr/>
        </p:nvCxnSpPr>
        <p:spPr>
          <a:xfrm>
            <a:off x="2569580" y="983848"/>
            <a:ext cx="57178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B59BC6DA-04E9-406E-980B-6DE9993C2D72}"/>
              </a:ext>
            </a:extLst>
          </p:cNvPr>
          <p:cNvCxnSpPr/>
          <p:nvPr/>
        </p:nvCxnSpPr>
        <p:spPr>
          <a:xfrm>
            <a:off x="2571507" y="1599237"/>
            <a:ext cx="57178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0B9BA7F7-E537-44C8-98E7-9AE965F0A655}"/>
              </a:ext>
            </a:extLst>
          </p:cNvPr>
          <p:cNvCxnSpPr/>
          <p:nvPr/>
        </p:nvCxnSpPr>
        <p:spPr>
          <a:xfrm>
            <a:off x="2569580" y="2085372"/>
            <a:ext cx="57178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00B9BC5C-06D4-4259-BDC1-376CA89B3DC8}"/>
              </a:ext>
            </a:extLst>
          </p:cNvPr>
          <p:cNvCxnSpPr/>
          <p:nvPr/>
        </p:nvCxnSpPr>
        <p:spPr>
          <a:xfrm>
            <a:off x="2569579" y="2468370"/>
            <a:ext cx="57178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8705663-1371-40D9-AAF9-380F04FEC579}"/>
              </a:ext>
            </a:extLst>
          </p:cNvPr>
          <p:cNvCxnSpPr/>
          <p:nvPr/>
        </p:nvCxnSpPr>
        <p:spPr>
          <a:xfrm>
            <a:off x="2569578" y="2858390"/>
            <a:ext cx="57178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ED21FB7B-DC99-4B1E-9D2D-7C0ED813E94B}"/>
              </a:ext>
            </a:extLst>
          </p:cNvPr>
          <p:cNvCxnSpPr/>
          <p:nvPr/>
        </p:nvCxnSpPr>
        <p:spPr>
          <a:xfrm>
            <a:off x="2569578" y="3274820"/>
            <a:ext cx="57178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E9DFBFA9-46AA-433B-9180-EDB3D6FD186F}"/>
              </a:ext>
            </a:extLst>
          </p:cNvPr>
          <p:cNvCxnSpPr/>
          <p:nvPr/>
        </p:nvCxnSpPr>
        <p:spPr>
          <a:xfrm>
            <a:off x="2569577" y="3693920"/>
            <a:ext cx="57178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28C1A01D-F9CF-4A68-8F41-A6A9AD26181E}"/>
              </a:ext>
            </a:extLst>
          </p:cNvPr>
          <p:cNvCxnSpPr/>
          <p:nvPr/>
        </p:nvCxnSpPr>
        <p:spPr>
          <a:xfrm>
            <a:off x="2569576" y="4100320"/>
            <a:ext cx="5717893"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Google Shape;168;p29">
            <a:extLst>
              <a:ext uri="{FF2B5EF4-FFF2-40B4-BE49-F238E27FC236}">
                <a16:creationId xmlns:a16="http://schemas.microsoft.com/office/drawing/2014/main" id="{7810A4D3-5C9B-4F71-91ED-20C71D5F0334}"/>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 name="Imagen 1">
            <a:extLst>
              <a:ext uri="{FF2B5EF4-FFF2-40B4-BE49-F238E27FC236}">
                <a16:creationId xmlns:a16="http://schemas.microsoft.com/office/drawing/2014/main" id="{2D04302B-F4B4-41CA-A7E1-055FED268887}"/>
              </a:ext>
            </a:extLst>
          </p:cNvPr>
          <p:cNvPicPr>
            <a:picLocks noChangeAspect="1"/>
          </p:cNvPicPr>
          <p:nvPr/>
        </p:nvPicPr>
        <p:blipFill rotWithShape="1">
          <a:blip r:embed="rId3">
            <a:duotone>
              <a:schemeClr val="accent6">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Lst>
          </a:blip>
          <a:srcRect l="-3" t="32215" r="1" b="8970"/>
          <a:stretch/>
        </p:blipFill>
        <p:spPr>
          <a:xfrm>
            <a:off x="0" y="939000"/>
            <a:ext cx="9143910" cy="3648025"/>
          </a:xfrm>
          <a:prstGeom prst="rect">
            <a:avLst/>
          </a:prstGeom>
        </p:spPr>
      </p:pic>
      <p:sp>
        <p:nvSpPr>
          <p:cNvPr id="241" name="Google Shape;241;p36"/>
          <p:cNvSpPr/>
          <p:nvPr/>
        </p:nvSpPr>
        <p:spPr>
          <a:xfrm rot="-5400000" flipH="1">
            <a:off x="3281198" y="-507750"/>
            <a:ext cx="2581500" cy="6159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txBox="1">
            <a:spLocks noGrp="1"/>
          </p:cNvSpPr>
          <p:nvPr>
            <p:ph type="title"/>
          </p:nvPr>
        </p:nvSpPr>
        <p:spPr>
          <a:xfrm>
            <a:off x="2463844" y="1999050"/>
            <a:ext cx="421620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II. Marco Teórico</a:t>
            </a:r>
            <a:endParaRPr dirty="0">
              <a:solidFill>
                <a:schemeClr val="lt1"/>
              </a:solidFill>
            </a:endParaRPr>
          </a:p>
        </p:txBody>
      </p:sp>
      <p:sp>
        <p:nvSpPr>
          <p:cNvPr id="243" name="Google Shape;243;p36"/>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8;p29">
            <a:extLst>
              <a:ext uri="{FF2B5EF4-FFF2-40B4-BE49-F238E27FC236}">
                <a16:creationId xmlns:a16="http://schemas.microsoft.com/office/drawing/2014/main" id="{7790B92F-F08F-4E21-8511-9FD2413418D3}"/>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7</a:t>
            </a:r>
          </a:p>
        </p:txBody>
      </p:sp>
    </p:spTree>
    <p:extLst>
      <p:ext uri="{BB962C8B-B14F-4D97-AF65-F5344CB8AC3E}">
        <p14:creationId xmlns:p14="http://schemas.microsoft.com/office/powerpoint/2010/main" val="488812213"/>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TotalTime>
  <Words>1632</Words>
  <Application>Microsoft Office PowerPoint</Application>
  <PresentationFormat>Presentación en pantalla (16:9)</PresentationFormat>
  <Paragraphs>194</Paragraphs>
  <Slides>30</Slides>
  <Notes>30</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30</vt:i4>
      </vt:variant>
    </vt:vector>
  </HeadingPairs>
  <TitlesOfParts>
    <vt:vector size="39" baseType="lpstr">
      <vt:lpstr>Roboto</vt:lpstr>
      <vt:lpstr>Catamaran Light</vt:lpstr>
      <vt:lpstr>Livvic</vt:lpstr>
      <vt:lpstr>Fira Sans Extra Condensed Medium</vt:lpstr>
      <vt:lpstr>Calibri</vt:lpstr>
      <vt:lpstr>Arial</vt:lpstr>
      <vt:lpstr>Wingdings</vt:lpstr>
      <vt:lpstr>Times New Roman</vt:lpstr>
      <vt:lpstr>Engineering Project Proposal by Slidesgo</vt:lpstr>
      <vt:lpstr> Asistente basado en Procesamiento del Lenguaje Natural para aprendizaje del lenguaje de programación Java</vt:lpstr>
      <vt:lpstr>INDICE DE CONTENIDO</vt:lpstr>
      <vt:lpstr>INTRODUCCIÓN</vt:lpstr>
      <vt:lpstr>I. Generalidades del Proyecto</vt:lpstr>
      <vt:lpstr>1.1 Planteamiento del Problema</vt:lpstr>
      <vt:lpstr>1.2 Hipótesis</vt:lpstr>
      <vt:lpstr>1.3.1 Objetivo General</vt:lpstr>
      <vt:lpstr>1.3.2 Objetivos Específicos</vt:lpstr>
      <vt:lpstr>II. Marco Teórico</vt:lpstr>
      <vt:lpstr>2.1 Antecedentes</vt:lpstr>
      <vt:lpstr>2.2 Marco Conceptual</vt:lpstr>
      <vt:lpstr>2.2 Marco Conceptual</vt:lpstr>
      <vt:lpstr>2.2 Marco Conceptual</vt:lpstr>
      <vt:lpstr>III. Metodología</vt:lpstr>
      <vt:lpstr>3.1 Metodología SCRUM</vt:lpstr>
      <vt:lpstr>3.3 Requerimientos Generales</vt:lpstr>
      <vt:lpstr>3.4 Planeación de sprint</vt:lpstr>
      <vt:lpstr>3.5  Diseño</vt:lpstr>
      <vt:lpstr>Presentación de PowerPoint</vt:lpstr>
      <vt:lpstr>3.6 Implementación</vt:lpstr>
      <vt:lpstr>3.6 Implementación</vt:lpstr>
      <vt:lpstr>3.6 Implementación</vt:lpstr>
      <vt:lpstr>3.6 Implementación</vt:lpstr>
      <vt:lpstr>3.6 Implementación</vt:lpstr>
      <vt:lpstr>3.6 Implementación</vt:lpstr>
      <vt:lpstr>3.7 Pruebas</vt:lpstr>
      <vt:lpstr>IV. Análisis de Resultados</vt:lpstr>
      <vt:lpstr>Presentación de PowerPoint</vt:lpstr>
      <vt:lpstr>V. CONCLUSIÓN</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Asistente basado en Procesamiento del Lenguaje Natural para aprendizaje del lenguaje de programación Java</dc:title>
  <dc:creator>Julio Ponce Camacho</dc:creator>
  <cp:lastModifiedBy>Julio Ponce Camacho</cp:lastModifiedBy>
  <cp:revision>9</cp:revision>
  <dcterms:modified xsi:type="dcterms:W3CDTF">2022-06-23T13:29:24Z</dcterms:modified>
</cp:coreProperties>
</file>